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67" r:id="rId2"/>
    <p:sldId id="259" r:id="rId3"/>
    <p:sldId id="468" r:id="rId4"/>
    <p:sldId id="469" r:id="rId5"/>
    <p:sldId id="470" r:id="rId6"/>
    <p:sldId id="471" r:id="rId7"/>
    <p:sldId id="289" r:id="rId8"/>
    <p:sldId id="303" r:id="rId9"/>
    <p:sldId id="472" r:id="rId10"/>
    <p:sldId id="264" r:id="rId11"/>
    <p:sldId id="306" r:id="rId12"/>
    <p:sldId id="307" r:id="rId13"/>
    <p:sldId id="308" r:id="rId14"/>
    <p:sldId id="464" r:id="rId15"/>
    <p:sldId id="465" r:id="rId16"/>
    <p:sldId id="466" r:id="rId17"/>
    <p:sldId id="473" r:id="rId18"/>
    <p:sldId id="30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7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0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adaBoss\Desktop\Residents-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372-4E42-8979-0FAF4C961F8F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53%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372-4E42-8979-0FAF4C961F8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47%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820-42E8-933B-3EF2D4E79C8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'6'!$B$3:$B$4</c:f>
              <c:strCache>
                <c:ptCount val="2"/>
                <c:pt idx="0">
                  <c:v>швидше так</c:v>
                </c:pt>
                <c:pt idx="1">
                  <c:v>швидше ні</c:v>
                </c:pt>
              </c:strCache>
            </c:strRef>
          </c:cat>
          <c:val>
            <c:numRef>
              <c:f>'6'!$C$3:$C$4</c:f>
              <c:numCache>
                <c:formatCode>General</c:formatCode>
                <c:ptCount val="2"/>
                <c:pt idx="0">
                  <c:v>301</c:v>
                </c:pt>
                <c:pt idx="1">
                  <c:v>277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372-4E42-8979-0FAF4C961F8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49"/>
      </c:doughnutChart>
    </c:plotArea>
    <c:legend>
      <c:legendPos val="r"/>
      <c:layout>
        <c:manualLayout>
          <c:xMode val="edge"/>
          <c:yMode val="edge"/>
          <c:x val="0.7417654238814736"/>
          <c:y val="0.30825064190758966"/>
          <c:w val="0.24878622117383783"/>
          <c:h val="0.26283909081890411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78418-47A0-4CCC-91E2-90C8A0D5A289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3DCB0-9E19-41A9-82C8-B4DDDE461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432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3DCB0-9E19-41A9-82C8-B4DDDE46149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2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3DCB0-9E19-41A9-82C8-B4DDDE46149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943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3DCB0-9E19-41A9-82C8-B4DDDE46149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89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3DCB0-9E19-41A9-82C8-B4DDDE46149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962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3DCB0-9E19-41A9-82C8-B4DDDE46149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477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3DCB0-9E19-41A9-82C8-B4DDDE46149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481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043A3-A1A1-41F8-AF37-75BE6D14B39F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25BF-0BF8-4A6F-8F3A-3F2715754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839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043A3-A1A1-41F8-AF37-75BE6D14B39F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25BF-0BF8-4A6F-8F3A-3F2715754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973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043A3-A1A1-41F8-AF37-75BE6D14B39F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25BF-0BF8-4A6F-8F3A-3F2715754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043A3-A1A1-41F8-AF37-75BE6D14B39F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25BF-0BF8-4A6F-8F3A-3F2715754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626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043A3-A1A1-41F8-AF37-75BE6D14B39F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25BF-0BF8-4A6F-8F3A-3F2715754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58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043A3-A1A1-41F8-AF37-75BE6D14B39F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25BF-0BF8-4A6F-8F3A-3F2715754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182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043A3-A1A1-41F8-AF37-75BE6D14B39F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25BF-0BF8-4A6F-8F3A-3F2715754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550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043A3-A1A1-41F8-AF37-75BE6D14B39F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25BF-0BF8-4A6F-8F3A-3F2715754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060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043A3-A1A1-41F8-AF37-75BE6D14B39F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25BF-0BF8-4A6F-8F3A-3F2715754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146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043A3-A1A1-41F8-AF37-75BE6D14B39F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25BF-0BF8-4A6F-8F3A-3F2715754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045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043A3-A1A1-41F8-AF37-75BE6D14B39F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25BF-0BF8-4A6F-8F3A-3F2715754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362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043A3-A1A1-41F8-AF37-75BE6D14B39F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F25BF-0BF8-4A6F-8F3A-3F2715754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134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data:image/jpeg;base64,/9j/4AAQSkZJRgABAQAAAQABAAD/2wCEAAkGBxMTEhUTExMWFhUXGB4aFRgYGR0ZHRgaGB4XGhgaHyAaHSggGh0mHx0fITEhJSkrLi4wGB8zODMtNygtLisBCgoKDg0OGxAQGy0lICUtLS0tLS0tLS8tLS0tLS0tLS0tLS0tLS0tLS0tLS0tLS0tLS0tLS0tLS0tLS0tLS0tLf/AABEIAKgBKwMBIgACEQEDEQH/xAAbAAACAgMBAAAAAAAAAAAAAAAFBgMEAAIHAf/EAEsQAAEDAgMFBQQGBwcCBAcAAAECAxEAIQQSMQUGQVFhEyJxgZEyobHwBxRCUsHRFSNicpKi4TNDU4LS4vEkoxZUssIXc4OTs9Pj/8QAGgEAAwEBAQEAAAAAAAAAAAAAAQIDAAQFBv/EADARAAICAgEDAgQFAwUAAAAAAAABAhEDIRIEMUETURQiYXFCUoGRsTKhwQUV0eHw/9oADAMBAAIRAxEAPwDqwxSPvp9RWwfT94eornTePIi88xWw2kfG8VbiStnRO3TpmHrXj7sJUReAT6CkJ/HFJGhFRO7QMETr8KFIOzo817Nc9DzqvZKtJiJrw7SULFRBGorUjW/Y6JNZNIuHx6iB3jPjU5xyx9sjzIrUaxzmsmkpvHrNgtVuM1OjaZmO1M8p4+tDiaxvmsmlRW01D+8NaDbKpP60+lbiGxvmvJpSVt1Q+37q1G3l6561G5DhNZNJp3lWNT7hWw3nXzHp+VANjjNZNJ43mWDNjU6N51Ron5861GsaZrJpYTvKrige+sO8xOiR61qNYzzWTS0N5TF0gGvTvL+yB51qDYyzWTS43vCeKRVpnbiTqPShxBYamsmhn6Zbnj6VYaxqVaGtTDZbmsmq31tMxN6z60nnWpmstTWTVX62nnXv1pPOtTNaLM1k1V+tp5179aTzrUzWi1WTVb6ynnXn1pP3qFM1oszXs1U+uI+9W4xKfvCtRrRYrJqucSn7wr36yn7w9awbON7PxSTIUs62EVYxCVEkN3gZjwMeB18uYq0rFIEGDB9o24coPSguNxKFKMK9fePI28hSPMkjcWXUbTCYChmI1t/Xr7qq4ja8kFKQkfat8OQoYtwXGaOdbMBMjMqBy4xxPzNCOa2HiGsNtZQSspAIkCb90XgTzt7qp4jFkKzC418KH4vFZAUoPd16nx61Wwu0ikhQHhPxpmm3ZnS7Bs7TVFwfSpE7QzHvT60CZxZmb31j3xVk4oRp4c6RqnoCetjC5i5uDfhAgeA5CtNmkvOZBrBIuBfz18BegLeLKtNOM8KJbNxDanIWcqRJsBrMgXmePpTwbX9TNKn2QcCFtns3AoHgoiU+OYWI6VchpEpW81MWyqJv1MWoXidpBJUkHMhwApKJgZZCrKskm3nS6tOWZVPlFqaWRJiUM5xKI1PhrUf11Okgc5oCh5ATN5vA5TyqNK8ykSVBJ1P/ABbjSRyNtjNKhpewxQAVtgA3SdQR4iqqr5iAMo1vb3mgm0cYG0gJWpSZsJt14R/zVdWJzaG4vrT8mn9BZJDOiSjMEnKPtAzbjXrDeaSk2Anz8aXmNoLCFNme8OHO1/CtsLilokSRIvE0baBphtvFqMwYjnxr04oJEmOVBXcfJzXnn7qhfxpVFpnjpWXsZsPKxqimYEaZjb0JrbB4hSjlkT1I+JpeQ8dACBxk1Om3eBvzrcldB7oN7QxnZnIdRrBrBtWEg8+BNA+0kd4zBnhwiKutbRiTKr+dUT0Di7Ch29AOUX+elT7O28s3JA/GgJxaFm6jI5iaixeLAGqukwPhS8l4NTXcdHttIzQDPM/PCtv0oORgCSQZiBJn7vO9JmwMe2HCpxJUI0mIMiDa82pjxe0MO4FHL3ykgKlViRAnSa3LwZK9ltvbaSLGYrde1AYyG5vAuR0pRdCW9FmCLW/3VuMQSAQsDgSBePX5mmsFNDQ1tYWvHU1orbYzgXPCRpS40oiLjWTc+lqnexQOiEjkRynkdTQsyiMKdp90qkAC5k/M1jW2M9kn86WlulcTAgXNvKt0CASIVx56eHCsmMsTatDCNpwqCsVjW0MxICgr906UlGSSZJPya8bacAJmCbR05/hTWJQ7fpdIVGYE1n6UnQp/iH50mtyDcA9DPrY1s2yqNVeQoOSBQI7f2pKxyBT+cVIEtHQG/tXvM6aWFFmcVf2ke8fga3xZdULJIHObHwkCvOkkl8rOtJ+RdxCEi4te88+GnSokIJvw99W3wpJUFINwYkDWOHPxFTYDBOO5AlBykDvGyQLXk9D7xWTYHRHh30JTDjKSOehPnxqYLZcBCkFBJkFJkDjoT8zRn9B4MIzYnEIsP7tV44WFyfKltlzCgmFKSJsFAnwFprptrbEpFn6k2O4VKWkJ7hjKc19RwA/Ko14SQACJGvAmr5wgIkFJB04f1r1zZaiDCVQeIEjxHCluvA2gfhOyQsWB1nlJmONe7RxKSYQjIOOUa9TFU8VsZaTPHwPvqFZdSCFJJ8AfwpfmoX9Ai2sqGXNHKffUSjlJCiTGvzFUA4oyYMTYxaeU8/yrxWJE31ouJgsxiwuQJJP2fyj8qtYItgKK7HVN/wANKDbNcAebvfMOlWsDtFK4CgOHX3UJRuNDxVMzKt1xKWwFKPsgRqJPGwNFdkspV2qHkpBSD3phYVpYgd7SMptVZKGzpA9fwrcsmLLvHE9RTX2BwLuK2MpBSQ6haInMFez6akRoeZ8aprwyyJC0EA6yRP8AEBUL6XAkJAUed/ONagWtaUKiRxjKTpPS2tIp3LaNxpFnFrZSlYDq13AggRwkgpNoNqo7PcEjMTlPDjHPhXmAf7Q5idOQ1jSrQxCUggQByj1oZep4/LWzRxp7IsQFNGQQpI0JIM8ZIBPpVrDPocSVKVlUBNhYxyufhXrOIBjhBkZTET4VbUVFB5cSSZPPjemj1WNr5kLLDP8ACABtAzbyqw++VJt7XuNRPbOSojRHWSfcdah+orReTHCJigpxl2YKl5NhKSLngfW9WFYpMQUn1H5VTXilTcGdDY1v9YJsfh6VbnXgMaZe2ex2hIFgNb0xHd5wN2VmME5CRKgI05aixMmlRvFhs9xShI1sLcrGizGDxyk5gwVpUAUntEgZTcKjPOnAxR1ID+V6Byld455EcNDW7T6kz2feHERNp10qziN38Yq/YK0vdP8AqrRnd/GJBlhU8LpPwNqVJp2blZMziDHehPGJrTF4ywKUkRqTHugVWxzRS4ntWy0oCSkyZ/DX4VWdxxzW+NLOb5Uhq0FNnbWSDKkhV9FTB1F+NXmtrIAgNLVIyrKVwDMEgCNOnQUqrblRWViNY/CrrG2MpyhMgiLGCJ1M8KeMmB3QyPqYSkrLSoM5O+dRp4/0oQnGCSYI5cfxoNtPHLK1ZjYEgDpJPh/zVRONIFjPKjJPwKpIZH1NqB/WLCgLTESeFhVMFX3x76H4bEzdV+gqXOOXvrWwUnsPDa5TZpgJH7pn1Ak+ZNTpwz7gz9ohIMQkq7xJEaTOvP30KLgATc5lGOH5UZ2ekCSo6AHhzIqMsafdlkmgVtrD9kEBWfNJNzwgn58KpnaDmUZVFKYCe7I000q5tVkuqUsnlc3mPOaostZYAVPMAz/WpJK9Mbi62URhlTBlJPGBHjW68GeJzdaLtYYOHvFRGlr5fdNqPYPBYRlBUpZISJuIUbTAGp9KrbFr3Ith7MWpuHDlAT3ZF08pnQdKiwWIWmFJVB4xofHmPGrrmNCmAEICe0sY4JEzPUi3maoYlYbQVKIEaCJmIt56VeHbZOTQac2wyLOIGYCYA48hMA3njNqH4XedlTobU082nipSTAPAQJI8aqjBqxLgLSVJQQMyliwufXwo/jNkJSwEMt5lpEe0Rn8R7MyehtE0mONvaB6sm2vAaSw2tGXKlTatRZQVPx8aS9591koIWxkAJgoXm9xBk+frUmw8OrDrlTzpM99oABE9VL+KATbyojjdovrUQ2WW8o9oStYnkpaY/l4Cr8RHJIXtn7lYpcuhLSVgjICFjNzMk29DNUF7tYhpeUpYCkxPeUYm40NHmdmuOOhTjmYgGe0JWD7Jtm016VZ2PsJRDoCgAHCCcptyjgfCi4oym32ALacRh1Q+gJQr7aCbCJuDIV+7ahuH2wLh8BCjoQ1lSQSPu34HhT483iVSl5KSBo4g2I6pNwY5e6k3b20iTkYUiRIWFhIMzaM/dIjzoOKaoNs8axLRnKoHmQFn/wBlYp5H+J7lf6aW8Z2394FxyVIF9IGnpWfot6Y7Mz4j86m8UV5G5sNYh5UQhST45v8ATVXtFSCrIBxMkJtx9iaGp2a6YIQe9ppeJ61CA4gn2kwcpg8RwtS+hjbNykMmCxyAe6pUkiXG2wQ3rBSFjvjmISeRmiWKwWKjMnsXG/srSTB8pGU9DHSlHD4x5RCEy5yTE/C8edMOycWGVpUFkSk9u2CHE62JvCh+yDI503owqqNzl7mjjGJAuhv+JX+qtU7TWnurCCIvdVvff50pxxuClAcRBQoTYzHnaR1MHnS7j8AFXFjTLDBdkgOcvcqYbFOuXbSy5zTJSoRHBR94kVIraCk2cwzieqe8PgB76CYjDFBsSlQMpUDp+XCjmz94YypxAiZh0CdLd5I/9Q9DrRcI+QqcjfD7VYWQkZgo2goMze3dBq1iWEjWx8a9w+8CWXD2zIU0r2HEGQQdCYPeHgfI1HtbHIxDoLKkqTlAAzAHjbKSD7q58icZpRTr3LQalFt/sRFPIk14GxUSu0TqkjxGvrrUzGJJ4ecilcmgV9DR9KYNpPCoV4c/ev4xV1Bk3+efz+dShQ6VOWX6CugK4jmJ8RXiGgCDlHpRdSgL6T761WgHx+NZZSdbBZZSrVA9K9GEb+4KJfVbaitFYNXAj1qizL3HooDBI4AA1KMMnkfX+lbnBr+TWfV3Pk03qRfkNA1TTqTMK0m16IONOOIQShRMEHUEifyNdM2PugEwt9UmPYSSRwmVG500EeNGA400soTkRCEmBCYEqE/PKtxdbDo4risYsfqyypKo+1mzGdLGttn4NxSsxSUpibkXjSnjG70YZeIV2jRJBgEkwUJzSRFpmDyvHCSFVikrfdAJQ0RYAGBoMotAt/zwqTj4QVTds3LbbcQq8ifMgca92RsleLUoJsgKIW6q4SDIgDQqiLD3Uc2Xu4lQC3QQ3rCpzLjS3AH550QY3lwynW8M0D+yEIyoTAJmTE6RIm9Wjj19QylbFjE7beSgIwqGmlCwQRM8O6SYKtSZjUmgT7mPeMvOqSkESEkJIB1Ayixpg2VhUuYwNHKf1iiUH7SUE5rHUC0+NH9s7qDMgNEQtWXKsmEd1SpSoAmO7EGddYEV1zhGL0SminsPFMlIbZtH2Se9PEmTKj1vRZSstuPHp0oF/wDDt3XtUg6ylahccR+rkUawm7+KQnKXG1x9pSlTHDRsTS2haAu8bbSshWhKlCYzJBtx14fPOt8HshCWj3EpURbKkAgWIHnqaD73dthnSHWisKAIcSohF80Ikt6iCY86F4Le1xsEZCscAtycvSQgGjaOrH0HUZI8oRtP7BfENNmAtDZP7aQbcNevwq3sjbbDJLa1JbCiMsCEz1I0Pja1LLm8xUSS0L/t/wC2qrm1kKN2B5rP4ATQux/9s6pK+D/sNW1t72cwRlcKkKMgREiRrN/LnXv6IafkBhJUdcicyh5gEp8SRSa2uVQhASSYASIudBz15127c3Zpw+EbQpJSsypwEgwo+FtAKD0HqOgydPBSyNW/HkQMP9HbwXlQ4UAjNlUsc4uEpWn1Jq8ncHF69u3PiPL+4phO9DZedUhtag0teHVoO+3kUSL+z3o52Neo3yQQFdg5GbJqnXPk586Vv3OEXUfR/ixAD7fd00t/2KgP0bYi8uMyTJ0gqOp/saYtob+tsryqYdJyhVinQlQ59DUjW+zaktq7FyHIKbptKSu9+QoWjaFZz6M3ynL2qAn7qVZQfHKyM3nVQ7nPIaQtlmykBUghdlCb6Lm+gSfGnYb3JWVJDLkg5blMSQCOPUVb2RtrDlX1VLg7VoBtSSCJKEiYJEKte1NZjlWFx2LwiylDalJJlbSgbzMwNU+MetE2XmcSlS2JCk/2jSiQpHXqg8/+A877bIOIYGRBWtCpSBGh9rXWuZpWpJBCiCk2nvRHLNJHlFdeHppZY8oNfY4s/WRwz4zTr3K3YYsqIcczNmQUzNuHCqGP2eRwkfP5aUdc2msqAKEEm8plGhE271zPCNK0dxBV/dj+M/6K3weX8ofjsH5v5FpjELZuiFJPtIUMyVEc0njBFxB60RweGwmI7uUtL0jNYnoTbyMedTPYNKj7Ec4X/wDzqNOxwogJSoqJhICpMk8AG9TQfSZl+E3x2D838lo7tut2afWmD7MkCR0Bj3VErDY1GqUOcpSn4gJPvp72Ruc+GkHtB3kg5XCSUTeLIBtpFXV7ovR7bfqr/TXM67M6029oSdjYRxwuKeZ7EN2KwTdVu6EqnNbjm4jWjLO7bxTYNmRaVJ46TyoltvZ5bY75SCl0IGUmIKM3G5JJjyNUsJvOhSuwcSZzRIAPsnWRI4ayKSeJNWkVi3Vgh/BKaVkeZgiICh1ABB0I4zepUIaV9mPd0FOuGW26jKClaOKVXg/FJ6iDQvH7q/aZJGncWeUnur0/ijxqEsflDqa7MAOYOPZSD8ag7IExeeVe4lbjJKVpUFASUqsbkx5e6gOIxGKUswLTaCm0xHGpcWM5L2DLjFrKjxoeph+bKSR1B/KibYsJBmLmONbwP2vfQWguKY1u79oPdQEqWJkycsAkAi2ZRPKBrrXPtp7fX9bLqgTe82twA5WgeVD2mMrhJhUcBxnxo1srYisW4A02Ske0tUhKff7ulWUZT79iXZfUqrwan1pyXWs2RcqM+Vq6HsHdxOGQlzEELcA7qR7KegHE9eFXdkbIYwSYQMzhF1cf9or1xZUZVr8+lUVLSB32SOPlRk+Q5UiNNZNpNgaZoPXVMn1p8aRNIW8bnZ47MDBFxfqD6zV8MqUkvYaJd2YyU7USbg9q+2LfeQtYvpbKLdRRzYG9qH2me0JDyEsLd7tj2yB3kxwlREcIpX2RtArxjbnPEBRjgFSmLfva9KH7MOXFlGn6hH/ZxBb+Caj1WSUMbnW0jQjymkzq+1N5MLh1JS87kK05kjKoynSe6k1ptzeRrDIbWpLiw77HZgHhmk5iIEVzzeZRViGitKnIaUALGIUjmRa9GN8nYwWzlkE+yCBE3YV1jhUOm6j18ayJVaGy4fTlxGrbzGFxDCE4lYS2ohaMyw2Scp5m9lXrlW8GwG0YkJadaGHcMNrLoWBCQSVZZIEzBimnfhX/AEez15SbAQI+0z18KGfR4w2682h1pK0hg2WkKEjsxMHjr76u506OvousydPu/l9v8r6iMtMTcGCRI4xyqbE4XIGz2iFZwFQkklH7KrWVVzfLBfV8a+0kDLnzpgZQlLkKCQP2QY8uFDEJJNgT4U57fTda+ojNukl2+qGXcHZSsRjAMoU21kW5eNc2XjJ7w4cq6UztJ07XdYKz2ScKlaUWjOpcFWkkwIvQH6O9jrwSXcTiFoQh9DeQZpVCc6hpxIULCTUmN2ogYtzFM5g4tpLUrFsqTmlKdZJ4qPD2aLPA/wBQzyy5mm7SbS+1lNxo4U4lT5DYexrzjWYjvIIaAPuoc1tZjswC6j+2mJ4dsVT4RerWIzvKlz9YeahmPlwSOgAFeDZjY9psD/KBQZwUA958eyt4lKwodkkApNpCnZFvEetXWNpsBvDDtUSkJzX0hpQv52o/g9moAJS2j+EflUOK2Q3/AISB/lFBIDQN2ZtZjtiO1T3nUx1kNp+NabGwrqdvrUpC0pUt4gkEBQyqgjgRpVxGzmeKUjyFXMPtJxqOzdJA+yrvj394eRFNRkS/SdjHUKwQacU2ouLMpJGiRY5SJF9KW99MCrCOp7n6t1zK33ptEnmZ8edEd48SrFrw6zDamVKJsVpUFZZ07yTANgFa61e+kPD/AFtph3DlDiWHCt0hQlCSIuDfrGtq6OnyyxyqPk5+qwQyxuXjYmD2x+6feR+VYcSkRM94wLG5NeJMLMngAOplVaKTinFMNqQCM0oCBKjlSojQmbSfKvWz9Q8bio1tniYOmWVScr0tf3LJWBAJAkgCeZMD1NNYVhsAthOJZdXiCcwLZBSLryzKxwTyoFtfYDjWPwbefM2tTCnARHeLhOWJMxFEPpGDq8ansgiUAQVkwTkWSIA5K1muDqutc24w7fyej0f+nxglOe37ew/7vbwN4tLim0rSG15FZwBfKlVoUbQoVPhNtYd1RQ0+24oJzFKFhRCdM0A6TxpP3BcU3gcUtZQVZ3CSmYzJQlISJ6iKWd3FKGJe7pR+rbTrf2lk6c4HpXj9TmWHHLI/B7GHG8k1H3GLbm1O3dbagdn9bRMi/suTPSIpY3dwaHcQorEQtOVPDvKJPon41vtBzKkOaJLxVJFsyUgfjVncxpDjyU2WCZMQCAEKHDSTB/y12dPOXpKT8odqm0PTGxWgrMkBJ4RIj0NFEt2gmaFIwj6FQ2Q4jilRyrSPHQ/NqJIYV+7bj8LVFMk0V9oYBLqcriAtPAEXH7qhdNJ21tz3Ukqw6isTORUBY8Dov3Hoad3CtJi/z53rZDhPA1nFMCbRxp1TiCUqzBWY5gqxGtoOlYMavgpXqK65tXY7WIEOoCiND7K0+ChfyMjpSm59Hwk5cRCZsFNkkeJSYPlUnjH9Rgrdjdz6331HK0kwQCQomBaOHjT99ZbZQGmQBlEWFk/ma5nsfbriLpmdFgfbQAbj9pPw8KdsGUqSFJIym4PjVZbVrsKtOn3LgPUknU1OhgnWqqnsqSRwq408LHUW9KQJW2xtZvCJSVkZ1AlCfDjHw9a49thSlJbKzdS15jr7S1Kn8abfpTwjoeGIJzMkEtngFEAKQeMwLdPA0PGzkYhCCg5gkCQZkEgGqY5qLf2GSC+w8N9SSmCHB9ZbRJEWdUlM8bgqnyrMfjmXcS4spCH0BxuB9ttt1V/GRmI/a414cE6lkoEKBdacBJuC242s+IITQTGBQx2ZQs79ZUm8ylSQse81ydZK4cbp7f7FMC+aw5tzZ7ji0KbKRlCgc0icxQRoOnvo7jNmnF4TC4ZtxAeZyqVmCsvdbUhQBjmoelK+9bxQWSm8qUImNUz+FUtrYojZ6VmbKEwb+2pNeN0ObLix4+zjJ1Vb7vzZ3dRCM5S90rOibc3deewuGZQpvtGSkqKswSYbWgxAJ1IPlVTdLdXEYZ5K3FNFKUFPczSSYj2gBFqWtpbZ7TZGHAzJUktR3oKhlcSfwqv9GbyjjG5KiChzVRPAn8K92OSE3cTzWpxVMbN4NzncRiFuBTIbcy5syCVgABKoVwsLV5s3dPDtv4lrs5bKWVIJVKkk9sFEKF03FJX0nPqTtdoBRAKWJAJj21A28qYfpL2s/hnUOMLKFFTQPEKH/VnKoGxE10CLJJRcU9Mv7U3YcTBQVPJAgXhxI5C4Ch4R4GgyWwJIBMGDNiDyIN0noac0byMJkOuJQpKGluZpCQHrIMm0FVtbVax+y2n4Uod6O64kwoDhB4jjBkdKNiilg8a2nVH41bO02vukc7CvG923lrcAW0QhWWVJUkqlKFyQm096Opmw0qcbpvfeZ/no6FNGnUKnKuDymKixDg0K5qcbpv8A32f56A7zNrwmSSysqJBSlSpEAa8RrQclFWwSairZK62OBmtsE0kmFClz/wAQK/wkfxKrb/xG5EZEeqqn6+P3J+tj9xoxLbGs+Ef1qgMF2hCUoKlKkJHE8/Ac+FAl7cXE9mi19Ty60ybnbYyYmXSB2ics8AZBA6Cx6m1b14apm9SL0FNpbphOGDacpfcWkZjZKQnvlKbSBCddT4QBtu9uq62+y+9iG1FvMezQnipKkDvTeAZ0oRtXbqnsYtaVksIwBeaToP1rTqwoj7xAGunrSt9DGHH6RJA9lhf/AKmh+NVc21TKLHFS5L7HTtqbALuOaxHbpCWyk9llBUSkKjvZpAvOnChG3tjOuYha04hpAKphaMxT3Up++m1vfQbCgObzOKi7aT7mUo/99J++rmfHYggAkOKF7CAop1kAezxpBx7w7pRhyyhxMEqK1BASknNIMZj5969V9nYcoU44paVlUTlEABAMDU86XsSez2bBAHdQIE/aUOd+NWtyERhFKH2lrPwQPhXzfVPLOE256clGq/8AUexhUIyilHfG7Le8yu2wKg3ARhyFciqSptR699J8oqL6LVoQ8StYTmTCZ0zE2E+ANXmNlEMhK1jT9YL6yVa8dTVLbeyAjDrWoJSW8vZFB+1mM5p19rhyr6PFNLHX0POa27OoYXGBRVAHdUUz1TZXvq0nGD7Qtz/pXO/omxi1oxLKhLbeVYVxzuEgjzyk06LRGulBMkEXlpA5pPSUn8jQ99gKQstGDB7p4HoeHnXjbqkXSbcRWuMdcWJZKAvihYN/3VSI8D60WzIkwmHISBIsI56VIW18/n1peG8i21lGIbKCNSJt4iZ9PSiiNoIUJDiYPWspJgcWjkLLagodnKuIOUiPjTVspxxpAUoANrVCh/hrj3JVEjhetBtIEphsgCwuEz1gdY9K8G2UNqIcT3FDK4BCpB4WNlDUGpY58XXhlZwtfUZmnZFS4RzKch0PsnkeVCcC5kUGyoKBSFNLBkOIOh8RpRUpkVSUaZNOwkvDtuoUy8kKbXZQPDkRyIN65vtLAO7NfcUrL2RylJGjiAYJHI3uOB6V0HBu5rH2hr15Hzq64y06lKHm0uBKgtAVeFDTy6aVNqxhUCkuJCkQQemn5GheKw4BBUmyZyn7kiCP3T7vg1bawreGS7iXSU9o5JGpJPIDT55UpL3xa/wl/wAv51DOovUh4ZVBmbRwiMQhuXMuUhQII4pI4+NeDZ7JYDC15k6mVAEnNm4dajO9zH/l1fy1Gd7WP8BX8teV8FJJRWTSdrXY6/jcd2477EmO2e2WEstuJQEkFMmYymedXtydjtsvNOKxbZIzjJlicwUPazRxnTpQfFb1NlIytFJkaxpN6mG+LQEdgr+WK6+lwzwfjtXe1/kjnz48niv1Gnbu7uBxmIGIXiYWjKiErQBLZKhqJ40P+kDZ6sb3cMUOLbDbhSFAyEl8QI494WoNszedmcqklGZSiVGCO8SQDyAECelHstwtJykXSpOvr8g16SzI5VG+wu77IOXFSCCcHgiQRoQ8AR5aUaf3z/R7Gz0qbztOYYFcGFpyJbAKeB10MeNEdout4theGxR7PPEOpiO6oKTM+zcCeB5iQKWvpI3deGHwZSntEYdktuqTws2AY1CTBvwqqditNHTdkOAqxB4FxJ/7LNB8Rvwytl1eFla0ZLLQoD9YrKnkTxsKv7LVHb+Kf/wtVxXcXEKW52KJl1bMgCZQ2l1avQ5Ta5ilyS4xchW3Wh9c3y2gdGWh/wDTc/FdKe1mcU+6t5aAFLMnKkgaAWlXSlreZtacQ4k3BWVWnRRMa30oftFA7sJA8KlU5x3X7P8A5ElBvUhpOysR933f7q8dwTzaStxPdFiRHHTiaAYFX6lYtc391NeF2cf0U64CI7WSL/ZCTyj5NRyQapUtv2/7JvBekgcHgpKo6j3V6raaitWUR2bndMScyUPGfXh0qps4/q/FR+MVb2fgzmUTcqcJSBxkFIHvNLGKi39OxKMVFtL9Doux92x28u/2b2EbZSnQ5W2UIWZGntkeXhRzZu7uFwRW+0lWbIQZWTKZCov1A9KCvY4PuALSkwIANwkDgmfKVcfSPXsC0CkZESqwhI05+HWuqU21o9GMfcDv4VCMY7jWlrS44DIJFs2WYgad0ULBklXckkklSEqJJJJ9oGp9p4xhlwtqwtxpcXB0IkUOf2oyUkJYAPAmFeUQPCvMWPLyblk39qOxZ8K+XigniMCl9ns1nKCQe7A06CwFXtl4JDDSGkEkBQ8TmWCdPGg424zlj6vEcZH5VBg960pe/shliBpz1mPKo/Aym653G7qh/jYd1HdVY7nBmCQAVaiSQM3XkJ6Un777QeyIYWlCDmmEKKgfsp1A4k+k0dw297RPfSpI5jvfC/xqHaGwUYpZebdQvTuk6RyIuI5EV6cJLsjj5KQa+jTAFnZ+ZQ7z7pP+VvuD+YE+dHsUu1etZG2mWEGQ22Aep+0b9b+dRPKmPnw/H0qy7ivsaZq8V0rRRrw1UQ2fyrSEvIzgaH7SfA8umnQ0s4rZkLIbWFJBsSkz5xIkG3lR9xxUSATcCAJ1pZD5ucp7xKtPvkqHDrQcE9sym1oEPABRyzHAz6UH2m8SqL+nH540YZbUZkgCIg3ihO18MsXJSRpY/gb1yR7nUw3ulie0P1N1cLjPhVd0w4O92ZPAG8DqelNuAxM5kqGVaDCx1/KuQpUQZBII7ySNQQZBHWa6jsvaYx2H+tItimQBiEDRaR9sDqJ9CK7IPkuLObIqfJBlcghadR7xxFEGHAoAjQ0PwrgWkEca3bX2av2FG/7KufgfnWptUFMl3q2QvHYXskqIdQc7YmzkA9xX4HgY61xR3MkkEQQYIIggixB5RXeW1xfjSr9Iu6/bpOMw6f1qR/1CE/aA/vAOJHEcvC8MsOWxJx8nKys/IrwrrePmaicRIrnVEyN/EXACh0ET48PxqbtwR4acfWapLZXOvlW6EK410tx4jaJwqjewt4VMQlYK2vu8U/u/l8KBpbqQCo8q7ATa7HUMM828gLQrMD7uhHA9Knwu2jhlIbJzIWSEtnWwk5CdLfZNvCuabOx62VZm1eI4KHIimFThxTjGIQhQUySCMucSqOunU8J0sRXHPZeMlLR5v7vMr6xkZeU22SFuFIUFXQ2iDppBt1OtqVt2nw2+24lWQgjLN5JBCRp1iaeds7uF+ZSLgXkjTgY+bUI2hsJxgNKRmKW8xJEd24Igm4tNxyFVdS0BxWmCN6ArEYxawAlSyklN5NkgqgDSxv51EN3HVkhSojgmSb3GsUx7qoYdcQtwZnUFRBzniTlJlWU90m5ub60Y3cSFY7GkgZe4E3F4lIIm0d0i1UiqVB4xlbuvYRWNgOJCk5Z71iqRNgetM2zG3G8C4hSSW3gUkJElKkkAnSevmNJu/wD1ZviPePzpa3udSzh3EoUpHaWiUkaESAQTP5mkyR5UIqTtifh9mJSAAl3UHTqDypq2Vu+s6AgTdR4c+Hlarm5hnB4cqQSShJm19L60eS/Fggi/IfnzoLGk7EjiSdkKMOjDJhN1nidT48h0qDC4bMS4u5OnA+Pz+VXEsZlZz5A9OJ/KpI+fn58NKMmWSAe8uwhiG4TIcT7E3niUkm9/61zV5JSSCIIMEciNQa7Kfn5+fI0o767DzD6wgd4D9YBxHBXiPeBzF+bLC9oWcfJzbFYq4Fx89ahbxAkyZPTNx86JvYEK1HhVZWyAeYo480EqJotYV/h1tP5cKv4Z5QUC2SFyACmxkm2lUMPg8tHd08OF4ptM+z3j/l9n3x76hJ85/KZK2dLZb7iUq70QCTx6+fxqNCQFGCSANFGevG/GrSAkyBFrHpOo6EGKpIXMk8TXdBFmWXIqFTgFR56rvuWqohJtBaThHlBUcARrMK+fKlJGCICQFmAkAQFHQAaxRnE4g/UMUpP+KAL8Mt48yfWlzDbYUEgXt0P4UmSTSQ+OKbdlPeJQ7jSTBXdV9EC2g0M8elavYcWJMjqJP5UKxGMC1PP3+4gDQDn88zV7AY5KkAlAgWUeZHwqL0UT2DNoqCSSkG5taI1tEmju7eOcw7yMS2nugZXE2haDEiOPPxFUMaUPNlKEQRfz8eUGtsU6ppmAkxASTNHk/AGu7Z07HgNqGJZvh3QkmNEqM1YCwtPMEes0lfRxvMlEYV+7LpKRN4UeA5A6jr40zjDLwywyu6SmUK1BAi3zyrpvmr8kP6X9C9hsSUEIWbaIUePIHkevHxosy+UkEG4oIjFIUCLESQZ4wSCL9a8Dikf2ZCh9xZt5KuR4GfKpuLHUkVd5dy2MSS4xlYeN1J/u3Dzt/Zn3fGkDa27WJw/9qwsJ++BmQf8AMmR766YnbaQcq0LSQATbMkAyAcybcDrGlW8Ltls+w545VD8DUp4L2K4xZxC3Osrt2ISw4oB1lpZMwXG21adSJ/4NQnYmBOuFY8hHwNSeCSF4HF8texXZzsHAf+VZ/m/1V4vYOA/8qx/N/qoejI3BnGYo4ylRwa0odCFlZcTBgqCAExroSFeaU0371bMwzWFecYwzIdQnMkwpWhEiCo6iR0vymg+zcK088mMM2y2rDpUpqDEqXJ9okq7wkeI41bHj4Lk0NCCUtvQf3XfLmFYKiSS0iSdVGLqJ4km5PPwqztTBJW2pC5yq7p86tMYYAQEgAdBp8PkcIkE3tBX6UWySezQxIA+8cqio35EC8nTSSaYqTbI2IhlS8hXCo10ESIEX+OvoT2fs1tpSlIBCle0Sokm6lcTzUo+Z8aF7o7U7dLq8oAK7GAJsOnAZR5x4np+fn5t6CwyhxdM3zHn7/n59TR2ngA8mM6kGZC0hJUmI0zJI6aemhuz8/Pzf1w/Pz8+kgEWjVtIFgB5D8vn4Vt8/Pl8kaeTzifnr8+hqF/FoR7Sh6j56z58xQCTgfPu4/j4G0GvQn593H8fA8KGL2qngU+ZHhppzEacNCKw7YTxKP4h08yNOsdU0LNQTj51/5/EdRXih8zPj88oOoocNst8Vif3h8RxkeoB0NbJ2syf7xPkfnnMdSK1hoTd6djBledA/VqP8B4jw5f8AFALHjXUnsQw4kpWpCknVJUIPzET+6aqI2XgB9hn1H4nkZ8RUZYU7ojLG7tM5yeQuTRXdfY2XEOPqUUFttR/dK0qR7k5jHMU8h7CNeyWEfu5QfdfUehofiHsKErATIWDnASQFCSSCTAIIUoa1TDi4WwqP1FXD7WWwyHWw4EOPMtBGeSVpSpTyiSVRnMJIHLhXQSiCB0/pSO45mLCQ2kMJe7TJ7RJGZWa/Enh11onitrrKgoSADJBnhoPx866O4aGRkIU4WzZWUKHhJB/D1qXEbJn2V+R/pSYNqOIf7YEL+6OhEFJjrf0ouxva6VXaRlGtzP5fGqKNok5UyJDZGz8SFSCl/KZ5pTpSr+j1m8Cm/au0m3cI9kSUqU4kqCo9ooULeSfXxpNLShbKo+X9KjnVJIvid2DXWFBkNpyxBniTx8r8qvbu7PPZyoE5jIHoOPGsrK55PRVLZcVsh3MQkwJ0EE+HjVfH7PKmCm5IIiec391ZWUqkxmijgtnKDMkGFf0gjz411PdzGfXcIgKUO1aORSiPCTHUX8zWVlXxSdkpxXEJYbYYGb9aLmR3TxiePOasJ2OP8X+T/dWVlXbImDYqc5V2hulI9n7pURx/arx3d9pXtGfFAP41lZWswO2huukZOylRzaDuQMq7zmHGKrDdt7ODlX7J/vjzTH2/H0rKymsFEx3ddv3Vx/8APP8A+yoXt2niUWcsqT+uNu6u/t211rKygpG42V8due+tKkgrBIiS9IHkVwfCh+I3LebJfUowhvKR2k2mT9smOgrKyipOzOKox0QoAKXeZ/WL/wBVCl7NIeU594AZsy81tZMyRZP8IryspmKmZsjZ6mmwhRM5rwSmZPJJjS3OjDqW0C6lX4Z1/wCqsrKDWhrttsp4lTakKylZ7p0UuZ4faoDilAkwVBPAFSj8TXtZSTGiUlYZB1T61qMK3PsD+GsrKQJKnZhUApDBVCoJSgkeFhrHCp0bExClGMK7EWHYq4nXT8OV6ysrojqBJ/1Ey92cQE5lMLSJAu2RqoDiOtEmdgLEDsD/APbm/pWVlTlJ0PFIGoY7R15hDUrQCDCRINxpHOrS2gnEDC9nDxuEkDlIB6xeDWVlJydGCCti4hCVf9OrQ8By9arbT2Y5h2S46ghCRfQX0SOZPhWVlNyZmj3BsLcbS4lCShQkKzD09qZ4RFQp2FiAhJKU6C5Wm0R+1WVlZTdG4gJWFxCMT2awkqcuhAdR1i+aBx1M2o2xsfEJSJCEzqC8zxvfvyNayso+rJIHppssBnscJie1W3mPeSA6hdkpVHsKPFWlKbePEWUY8SKysqWR8u4b4a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604" name="AutoShape 4" descr="data:image/jpeg;base64,/9j/4AAQSkZJRgABAQAAAQABAAD/2wCEAAkGBxMTEhUTExMWFhUXGB4aFRgYGR0ZHRgaGB4XGhgaHyAaHSggGh0mHx0fITEhJSkrLi4wGB8zODMtNygtLisBCgoKDg0OGxAQGy0lICUtLS0tLS0tLS8tLS0tLS0tLS0tLS0tLS0tLS0tLS0tLS0tLS0tLS0tLS0tLS0tLS0tLf/AABEIAKgBKwMBIgACEQEDEQH/xAAbAAACAgMBAAAAAAAAAAAAAAAFBgMEAAIHAf/EAEsQAAEDAgMFBQQGBwcCBAcAAAECAxEAIQQSMQUGQVFhEyJxgZEyobHwBxRCUsHRFSNicpKi4TNDU4LS4vEkoxZUssIXc4OTs9Pj/8QAGgEAAwEBAQEAAAAAAAAAAAAAAQIDAAQFBv/EADARAAICAgEDAgQFAwUAAAAAAAABAhEDIRIEMUETURQiYXFCUoGRsTKhwQUV0eHw/9oADAMBAAIRAxEAPwDqwxSPvp9RWwfT94eornTePIi88xWw2kfG8VbiStnRO3TpmHrXj7sJUReAT6CkJ/HFJGhFRO7QMETr8KFIOzo817Nc9DzqvZKtJiJrw7SULFRBGorUjW/Y6JNZNIuHx6iB3jPjU5xyx9sjzIrUaxzmsmkpvHrNgtVuM1OjaZmO1M8p4+tDiaxvmsmlRW01D+8NaDbKpP60+lbiGxvmvJpSVt1Q+37q1G3l6561G5DhNZNJp3lWNT7hWw3nXzHp+VANjjNZNJ43mWDNjU6N51Ron5861GsaZrJpYTvKrige+sO8xOiR61qNYzzWTS0N5TF0gGvTvL+yB51qDYyzWTS43vCeKRVpnbiTqPShxBYamsmhn6Zbnj6VYaxqVaGtTDZbmsmq31tMxN6z60nnWpmstTWTVX62nnXv1pPOtTNaLM1k1V+tp5179aTzrUzWi1WTVb6ynnXn1pP3qFM1oszXs1U+uI+9W4xKfvCtRrRYrJqucSn7wr36yn7w9awbON7PxSTIUs62EVYxCVEkN3gZjwMeB18uYq0rFIEGDB9o24coPSguNxKFKMK9fePI28hSPMkjcWXUbTCYChmI1t/Xr7qq4ja8kFKQkfat8OQoYtwXGaOdbMBMjMqBy4xxPzNCOa2HiGsNtZQSspAIkCb90XgTzt7qp4jFkKzC418KH4vFZAUoPd16nx61Wwu0ikhQHhPxpmm3ZnS7Bs7TVFwfSpE7QzHvT60CZxZmb31j3xVk4oRp4c6RqnoCetjC5i5uDfhAgeA5CtNmkvOZBrBIuBfz18BegLeLKtNOM8KJbNxDanIWcqRJsBrMgXmePpTwbX9TNKn2QcCFtns3AoHgoiU+OYWI6VchpEpW81MWyqJv1MWoXidpBJUkHMhwApKJgZZCrKskm3nS6tOWZVPlFqaWRJiUM5xKI1PhrUf11Okgc5oCh5ATN5vA5TyqNK8ykSVBJ1P/ABbjSRyNtjNKhpewxQAVtgA3SdQR4iqqr5iAMo1vb3mgm0cYG0gJWpSZsJt14R/zVdWJzaG4vrT8mn9BZJDOiSjMEnKPtAzbjXrDeaSk2Anz8aXmNoLCFNme8OHO1/CtsLilokSRIvE0baBphtvFqMwYjnxr04oJEmOVBXcfJzXnn7qhfxpVFpnjpWXsZsPKxqimYEaZjb0JrbB4hSjlkT1I+JpeQ8dACBxk1Om3eBvzrcldB7oN7QxnZnIdRrBrBtWEg8+BNA+0kd4zBnhwiKutbRiTKr+dUT0Di7Ch29AOUX+elT7O28s3JA/GgJxaFm6jI5iaixeLAGqukwPhS8l4NTXcdHttIzQDPM/PCtv0oORgCSQZiBJn7vO9JmwMe2HCpxJUI0mIMiDa82pjxe0MO4FHL3ykgKlViRAnSa3LwZK9ltvbaSLGYrde1AYyG5vAuR0pRdCW9FmCLW/3VuMQSAQsDgSBePX5mmsFNDQ1tYWvHU1orbYzgXPCRpS40oiLjWTc+lqnexQOiEjkRynkdTQsyiMKdp90qkAC5k/M1jW2M9kn86WlulcTAgXNvKt0CASIVx56eHCsmMsTatDCNpwqCsVjW0MxICgr906UlGSSZJPya8bacAJmCbR05/hTWJQ7fpdIVGYE1n6UnQp/iH50mtyDcA9DPrY1s2yqNVeQoOSBQI7f2pKxyBT+cVIEtHQG/tXvM6aWFFmcVf2ke8fga3xZdULJIHObHwkCvOkkl8rOtJ+RdxCEi4te88+GnSokIJvw99W3wpJUFINwYkDWOHPxFTYDBOO5AlBykDvGyQLXk9D7xWTYHRHh30JTDjKSOehPnxqYLZcBCkFBJkFJkDjoT8zRn9B4MIzYnEIsP7tV44WFyfKltlzCgmFKSJsFAnwFprptrbEpFn6k2O4VKWkJ7hjKc19RwA/Ko14SQACJGvAmr5wgIkFJB04f1r1zZaiDCVQeIEjxHCluvA2gfhOyQsWB1nlJmONe7RxKSYQjIOOUa9TFU8VsZaTPHwPvqFZdSCFJJ8AfwpfmoX9Ai2sqGXNHKffUSjlJCiTGvzFUA4oyYMTYxaeU8/yrxWJE31ouJgsxiwuQJJP2fyj8qtYItgKK7HVN/wANKDbNcAebvfMOlWsDtFK4CgOHX3UJRuNDxVMzKt1xKWwFKPsgRqJPGwNFdkspV2qHkpBSD3phYVpYgd7SMptVZKGzpA9fwrcsmLLvHE9RTX2BwLuK2MpBSQ6haInMFez6akRoeZ8aprwyyJC0EA6yRP8AEBUL6XAkJAUed/ONagWtaUKiRxjKTpPS2tIp3LaNxpFnFrZSlYDq13AggRwkgpNoNqo7PcEjMTlPDjHPhXmAf7Q5idOQ1jSrQxCUggQByj1oZep4/LWzRxp7IsQFNGQQpI0JIM8ZIBPpVrDPocSVKVlUBNhYxyufhXrOIBjhBkZTET4VbUVFB5cSSZPPjemj1WNr5kLLDP8ACABtAzbyqw++VJt7XuNRPbOSojRHWSfcdah+orReTHCJigpxl2YKl5NhKSLngfW9WFYpMQUn1H5VTXilTcGdDY1v9YJsfh6VbnXgMaZe2ex2hIFgNb0xHd5wN2VmME5CRKgI05aixMmlRvFhs9xShI1sLcrGizGDxyk5gwVpUAUntEgZTcKjPOnAxR1ID+V6Byld455EcNDW7T6kz2feHERNp10qziN38Yq/YK0vdP8AqrRnd/GJBlhU8LpPwNqVJp2blZMziDHehPGJrTF4ywKUkRqTHugVWxzRS4ntWy0oCSkyZ/DX4VWdxxzW+NLOb5Uhq0FNnbWSDKkhV9FTB1F+NXmtrIAgNLVIyrKVwDMEgCNOnQUqrblRWViNY/CrrG2MpyhMgiLGCJ1M8KeMmB3QyPqYSkrLSoM5O+dRp4/0oQnGCSYI5cfxoNtPHLK1ZjYEgDpJPh/zVRONIFjPKjJPwKpIZH1NqB/WLCgLTESeFhVMFX3x76H4bEzdV+gqXOOXvrWwUnsPDa5TZpgJH7pn1Ak+ZNTpwz7gz9ohIMQkq7xJEaTOvP30KLgATc5lGOH5UZ2ekCSo6AHhzIqMsafdlkmgVtrD9kEBWfNJNzwgn58KpnaDmUZVFKYCe7I000q5tVkuqUsnlc3mPOaostZYAVPMAz/WpJK9Mbi62URhlTBlJPGBHjW68GeJzdaLtYYOHvFRGlr5fdNqPYPBYRlBUpZISJuIUbTAGp9KrbFr3Ith7MWpuHDlAT3ZF08pnQdKiwWIWmFJVB4xofHmPGrrmNCmAEICe0sY4JEzPUi3maoYlYbQVKIEaCJmIt56VeHbZOTQac2wyLOIGYCYA48hMA3njNqH4XedlTobU082nipSTAPAQJI8aqjBqxLgLSVJQQMyliwufXwo/jNkJSwEMt5lpEe0Rn8R7MyehtE0mONvaB6sm2vAaSw2tGXKlTatRZQVPx8aS9591koIWxkAJgoXm9xBk+frUmw8OrDrlTzpM99oABE9VL+KATbyojjdovrUQ2WW8o9oStYnkpaY/l4Cr8RHJIXtn7lYpcuhLSVgjICFjNzMk29DNUF7tYhpeUpYCkxPeUYm40NHmdmuOOhTjmYgGe0JWD7Jtm016VZ2PsJRDoCgAHCCcptyjgfCi4oym32ALacRh1Q+gJQr7aCbCJuDIV+7ahuH2wLh8BCjoQ1lSQSPu34HhT483iVSl5KSBo4g2I6pNwY5e6k3b20iTkYUiRIWFhIMzaM/dIjzoOKaoNs8axLRnKoHmQFn/wBlYp5H+J7lf6aW8Z2394FxyVIF9IGnpWfot6Y7Mz4j86m8UV5G5sNYh5UQhST45v8ATVXtFSCrIBxMkJtx9iaGp2a6YIQe9ppeJ61CA4gn2kwcpg8RwtS+hjbNykMmCxyAe6pUkiXG2wQ3rBSFjvjmISeRmiWKwWKjMnsXG/srSTB8pGU9DHSlHD4x5RCEy5yTE/C8edMOycWGVpUFkSk9u2CHE62JvCh+yDI503owqqNzl7mjjGJAuhv+JX+qtU7TWnurCCIvdVvff50pxxuClAcRBQoTYzHnaR1MHnS7j8AFXFjTLDBdkgOcvcqYbFOuXbSy5zTJSoRHBR94kVIraCk2cwzieqe8PgB76CYjDFBsSlQMpUDp+XCjmz94YypxAiZh0CdLd5I/9Q9DrRcI+QqcjfD7VYWQkZgo2goMze3dBq1iWEjWx8a9w+8CWXD2zIU0r2HEGQQdCYPeHgfI1HtbHIxDoLKkqTlAAzAHjbKSD7q58icZpRTr3LQalFt/sRFPIk14GxUSu0TqkjxGvrrUzGJJ4ecilcmgV9DR9KYNpPCoV4c/ev4xV1Bk3+efz+dShQ6VOWX6CugK4jmJ8RXiGgCDlHpRdSgL6T761WgHx+NZZSdbBZZSrVA9K9GEb+4KJfVbaitFYNXAj1qizL3HooDBI4AA1KMMnkfX+lbnBr+TWfV3Pk03qRfkNA1TTqTMK0m16IONOOIQShRMEHUEifyNdM2PugEwt9UmPYSSRwmVG500EeNGA400soTkRCEmBCYEqE/PKtxdbDo4risYsfqyypKo+1mzGdLGttn4NxSsxSUpibkXjSnjG70YZeIV2jRJBgEkwUJzSRFpmDyvHCSFVikrfdAJQ0RYAGBoMotAt/zwqTj4QVTds3LbbcQq8ifMgca92RsleLUoJsgKIW6q4SDIgDQqiLD3Uc2Xu4lQC3QQ3rCpzLjS3AH550QY3lwynW8M0D+yEIyoTAJmTE6RIm9Wjj19QylbFjE7beSgIwqGmlCwQRM8O6SYKtSZjUmgT7mPeMvOqSkESEkJIB1Ayixpg2VhUuYwNHKf1iiUH7SUE5rHUC0+NH9s7qDMgNEQtWXKsmEd1SpSoAmO7EGddYEV1zhGL0SminsPFMlIbZtH2Se9PEmTKj1vRZSstuPHp0oF/wDDt3XtUg6ylahccR+rkUawm7+KQnKXG1x9pSlTHDRsTS2haAu8bbSshWhKlCYzJBtx14fPOt8HshCWj3EpURbKkAgWIHnqaD73dthnSHWisKAIcSohF80Ikt6iCY86F4Le1xsEZCscAtycvSQgGjaOrH0HUZI8oRtP7BfENNmAtDZP7aQbcNevwq3sjbbDJLa1JbCiMsCEz1I0Pja1LLm8xUSS0L/t/wC2qrm1kKN2B5rP4ATQux/9s6pK+D/sNW1t72cwRlcKkKMgREiRrN/LnXv6IafkBhJUdcicyh5gEp8SRSa2uVQhASSYASIudBz15127c3Zpw+EbQpJSsypwEgwo+FtAKD0HqOgydPBSyNW/HkQMP9HbwXlQ4UAjNlUsc4uEpWn1Jq8ncHF69u3PiPL+4phO9DZedUhtag0teHVoO+3kUSL+z3o52Neo3yQQFdg5GbJqnXPk586Vv3OEXUfR/ixAD7fd00t/2KgP0bYi8uMyTJ0gqOp/saYtob+tsryqYdJyhVinQlQ59DUjW+zaktq7FyHIKbptKSu9+QoWjaFZz6M3ynL2qAn7qVZQfHKyM3nVQ7nPIaQtlmykBUghdlCb6Lm+gSfGnYb3JWVJDLkg5blMSQCOPUVb2RtrDlX1VLg7VoBtSSCJKEiYJEKte1NZjlWFx2LwiylDalJJlbSgbzMwNU+MetE2XmcSlS2JCk/2jSiQpHXqg8/+A877bIOIYGRBWtCpSBGh9rXWuZpWpJBCiCk2nvRHLNJHlFdeHppZY8oNfY4s/WRwz4zTr3K3YYsqIcczNmQUzNuHCqGP2eRwkfP5aUdc2msqAKEEm8plGhE271zPCNK0dxBV/dj+M/6K3weX8ofjsH5v5FpjELZuiFJPtIUMyVEc0njBFxB60RweGwmI7uUtL0jNYnoTbyMedTPYNKj7Ec4X/wDzqNOxwogJSoqJhICpMk8AG9TQfSZl+E3x2D838lo7tut2afWmD7MkCR0Bj3VErDY1GqUOcpSn4gJPvp72Ruc+GkHtB3kg5XCSUTeLIBtpFXV7ovR7bfqr/TXM67M6029oSdjYRxwuKeZ7EN2KwTdVu6EqnNbjm4jWjLO7bxTYNmRaVJ46TyoltvZ5bY75SCl0IGUmIKM3G5JJjyNUsJvOhSuwcSZzRIAPsnWRI4ayKSeJNWkVi3Vgh/BKaVkeZgiICh1ABB0I4zepUIaV9mPd0FOuGW26jKClaOKVXg/FJ6iDQvH7q/aZJGncWeUnur0/ijxqEsflDqa7MAOYOPZSD8ag7IExeeVe4lbjJKVpUFASUqsbkx5e6gOIxGKUswLTaCm0xHGpcWM5L2DLjFrKjxoeph+bKSR1B/KibYsJBmLmONbwP2vfQWguKY1u79oPdQEqWJkycsAkAi2ZRPKBrrXPtp7fX9bLqgTe82twA5WgeVD2mMrhJhUcBxnxo1srYisW4A02Ske0tUhKff7ulWUZT79iXZfUqrwan1pyXWs2RcqM+Vq6HsHdxOGQlzEELcA7qR7KegHE9eFXdkbIYwSYQMzhF1cf9or1xZUZVr8+lUVLSB32SOPlRk+Q5UiNNZNpNgaZoPXVMn1p8aRNIW8bnZ47MDBFxfqD6zV8MqUkvYaJd2YyU7USbg9q+2LfeQtYvpbKLdRRzYG9qH2me0JDyEsLd7tj2yB3kxwlREcIpX2RtArxjbnPEBRjgFSmLfva9KH7MOXFlGn6hH/ZxBb+Caj1WSUMbnW0jQjymkzq+1N5MLh1JS87kK05kjKoynSe6k1ptzeRrDIbWpLiw77HZgHhmk5iIEVzzeZRViGitKnIaUALGIUjmRa9GN8nYwWzlkE+yCBE3YV1jhUOm6j18ayJVaGy4fTlxGrbzGFxDCE4lYS2ohaMyw2Scp5m9lXrlW8GwG0YkJadaGHcMNrLoWBCQSVZZIEzBimnfhX/AEez15SbAQI+0z18KGfR4w2682h1pK0hg2WkKEjsxMHjr76u506OvousydPu/l9v8r6iMtMTcGCRI4xyqbE4XIGz2iFZwFQkklH7KrWVVzfLBfV8a+0kDLnzpgZQlLkKCQP2QY8uFDEJJNgT4U57fTda+ojNukl2+qGXcHZSsRjAMoU21kW5eNc2XjJ7w4cq6UztJ07XdYKz2ScKlaUWjOpcFWkkwIvQH6O9jrwSXcTiFoQh9DeQZpVCc6hpxIULCTUmN2ogYtzFM5g4tpLUrFsqTmlKdZJ4qPD2aLPA/wBQzyy5mm7SbS+1lNxo4U4lT5DYexrzjWYjvIIaAPuoc1tZjswC6j+2mJ4dsVT4RerWIzvKlz9YeahmPlwSOgAFeDZjY9psD/KBQZwUA958eyt4lKwodkkApNpCnZFvEetXWNpsBvDDtUSkJzX0hpQv52o/g9moAJS2j+EflUOK2Q3/AISB/lFBIDQN2ZtZjtiO1T3nUx1kNp+NabGwrqdvrUpC0pUt4gkEBQyqgjgRpVxGzmeKUjyFXMPtJxqOzdJA+yrvj394eRFNRkS/SdjHUKwQacU2ouLMpJGiRY5SJF9KW99MCrCOp7n6t1zK33ptEnmZ8edEd48SrFrw6zDamVKJsVpUFZZ07yTANgFa61e+kPD/AFtph3DlDiWHCt0hQlCSIuDfrGtq6OnyyxyqPk5+qwQyxuXjYmD2x+6feR+VYcSkRM94wLG5NeJMLMngAOplVaKTinFMNqQCM0oCBKjlSojQmbSfKvWz9Q8bio1tniYOmWVScr0tf3LJWBAJAkgCeZMD1NNYVhsAthOJZdXiCcwLZBSLryzKxwTyoFtfYDjWPwbefM2tTCnARHeLhOWJMxFEPpGDq8ansgiUAQVkwTkWSIA5K1muDqutc24w7fyej0f+nxglOe37ew/7vbwN4tLim0rSG15FZwBfKlVoUbQoVPhNtYd1RQ0+24oJzFKFhRCdM0A6TxpP3BcU3gcUtZQVZ3CSmYzJQlISJ6iKWd3FKGJe7pR+rbTrf2lk6c4HpXj9TmWHHLI/B7GHG8k1H3GLbm1O3dbagdn9bRMi/suTPSIpY3dwaHcQorEQtOVPDvKJPon41vtBzKkOaJLxVJFsyUgfjVncxpDjyU2WCZMQCAEKHDSTB/y12dPOXpKT8odqm0PTGxWgrMkBJ4RIj0NFEt2gmaFIwj6FQ2Q4jilRyrSPHQ/NqJIYV+7bj8LVFMk0V9oYBLqcriAtPAEXH7qhdNJ21tz3Ukqw6isTORUBY8Dov3Hoad3CtJi/z53rZDhPA1nFMCbRxp1TiCUqzBWY5gqxGtoOlYMavgpXqK65tXY7WIEOoCiND7K0+ChfyMjpSm59Hwk5cRCZsFNkkeJSYPlUnjH9Rgrdjdz6331HK0kwQCQomBaOHjT99ZbZQGmQBlEWFk/ma5nsfbriLpmdFgfbQAbj9pPw8KdsGUqSFJIym4PjVZbVrsKtOn3LgPUknU1OhgnWqqnsqSRwq408LHUW9KQJW2xtZvCJSVkZ1AlCfDjHw9a49thSlJbKzdS15jr7S1Kn8abfpTwjoeGIJzMkEtngFEAKQeMwLdPA0PGzkYhCCg5gkCQZkEgGqY5qLf2GSC+w8N9SSmCHB9ZbRJEWdUlM8bgqnyrMfjmXcS4spCH0BxuB9ttt1V/GRmI/a414cE6lkoEKBdacBJuC242s+IITQTGBQx2ZQs79ZUm8ylSQse81ydZK4cbp7f7FMC+aw5tzZ7ji0KbKRlCgc0icxQRoOnvo7jNmnF4TC4ZtxAeZyqVmCsvdbUhQBjmoelK+9bxQWSm8qUImNUz+FUtrYojZ6VmbKEwb+2pNeN0ObLix4+zjJ1Vb7vzZ3dRCM5S90rOibc3deewuGZQpvtGSkqKswSYbWgxAJ1IPlVTdLdXEYZ5K3FNFKUFPczSSYj2gBFqWtpbZ7TZGHAzJUktR3oKhlcSfwqv9GbyjjG5KiChzVRPAn8K92OSE3cTzWpxVMbN4NzncRiFuBTIbcy5syCVgABKoVwsLV5s3dPDtv4lrs5bKWVIJVKkk9sFEKF03FJX0nPqTtdoBRAKWJAJj21A28qYfpL2s/hnUOMLKFFTQPEKH/VnKoGxE10CLJJRcU9Mv7U3YcTBQVPJAgXhxI5C4Ch4R4GgyWwJIBMGDNiDyIN0noac0byMJkOuJQpKGluZpCQHrIMm0FVtbVax+y2n4Uod6O64kwoDhB4jjBkdKNiilg8a2nVH41bO02vukc7CvG923lrcAW0QhWWVJUkqlKFyQm096Opmw0qcbpvfeZ/no6FNGnUKnKuDymKixDg0K5qcbpv8A32f56A7zNrwmSSysqJBSlSpEAa8RrQclFWwSairZK62OBmtsE0kmFClz/wAQK/wkfxKrb/xG5EZEeqqn6+P3J+tj9xoxLbGs+Ef1qgMF2hCUoKlKkJHE8/Ac+FAl7cXE9mi19Ty60ybnbYyYmXSB2ics8AZBA6Cx6m1b14apm9SL0FNpbphOGDacpfcWkZjZKQnvlKbSBCddT4QBtu9uq62+y+9iG1FvMezQnipKkDvTeAZ0oRtXbqnsYtaVksIwBeaToP1rTqwoj7xAGunrSt9DGHH6RJA9lhf/AKmh+NVc21TKLHFS5L7HTtqbALuOaxHbpCWyk9llBUSkKjvZpAvOnChG3tjOuYha04hpAKphaMxT3Up++m1vfQbCgObzOKi7aT7mUo/99J++rmfHYggAkOKF7CAop1kAezxpBx7w7pRhyyhxMEqK1BASknNIMZj5969V9nYcoU44paVlUTlEABAMDU86XsSez2bBAHdQIE/aUOd+NWtyERhFKH2lrPwQPhXzfVPLOE256clGq/8AUexhUIyilHfG7Le8yu2wKg3ARhyFciqSptR699J8oqL6LVoQ8StYTmTCZ0zE2E+ANXmNlEMhK1jT9YL6yVa8dTVLbeyAjDrWoJSW8vZFB+1mM5p19rhyr6PFNLHX0POa27OoYXGBRVAHdUUz1TZXvq0nGD7Qtz/pXO/omxi1oxLKhLbeVYVxzuEgjzyk06LRGulBMkEXlpA5pPSUn8jQ99gKQstGDB7p4HoeHnXjbqkXSbcRWuMdcWJZKAvihYN/3VSI8D60WzIkwmHISBIsI56VIW18/n1peG8i21lGIbKCNSJt4iZ9PSiiNoIUJDiYPWspJgcWjkLLagodnKuIOUiPjTVspxxpAUoANrVCh/hrj3JVEjhetBtIEphsgCwuEz1gdY9K8G2UNqIcT3FDK4BCpB4WNlDUGpY58XXhlZwtfUZmnZFS4RzKch0PsnkeVCcC5kUGyoKBSFNLBkOIOh8RpRUpkVSUaZNOwkvDtuoUy8kKbXZQPDkRyIN65vtLAO7NfcUrL2RylJGjiAYJHI3uOB6V0HBu5rH2hr15Hzq64y06lKHm0uBKgtAVeFDTy6aVNqxhUCkuJCkQQemn5GheKw4BBUmyZyn7kiCP3T7vg1bawreGS7iXSU9o5JGpJPIDT55UpL3xa/wl/wAv51DOovUh4ZVBmbRwiMQhuXMuUhQII4pI4+NeDZ7JYDC15k6mVAEnNm4dajO9zH/l1fy1Gd7WP8BX8teV8FJJRWTSdrXY6/jcd2477EmO2e2WEstuJQEkFMmYymedXtydjtsvNOKxbZIzjJlicwUPazRxnTpQfFb1NlIytFJkaxpN6mG+LQEdgr+WK6+lwzwfjtXe1/kjnz48niv1Gnbu7uBxmIGIXiYWjKiErQBLZKhqJ40P+kDZ6sb3cMUOLbDbhSFAyEl8QI494WoNszedmcqklGZSiVGCO8SQDyAECelHstwtJykXSpOvr8g16SzI5VG+wu77IOXFSCCcHgiQRoQ8AR5aUaf3z/R7Gz0qbztOYYFcGFpyJbAKeB10MeNEdout4theGxR7PPEOpiO6oKTM+zcCeB5iQKWvpI3deGHwZSntEYdktuqTws2AY1CTBvwqqditNHTdkOAqxB4FxJ/7LNB8Rvwytl1eFla0ZLLQoD9YrKnkTxsKv7LVHb+Kf/wtVxXcXEKW52KJl1bMgCZQ2l1avQ5Ta5ilyS4xchW3Wh9c3y2gdGWh/wDTc/FdKe1mcU+6t5aAFLMnKkgaAWlXSlreZtacQ4k3BWVWnRRMa30oftFA7sJA8KlU5x3X7P8A5ElBvUhpOysR933f7q8dwTzaStxPdFiRHHTiaAYFX6lYtc391NeF2cf0U64CI7WSL/ZCTyj5NRyQapUtv2/7JvBekgcHgpKo6j3V6raaitWUR2bndMScyUPGfXh0qps4/q/FR+MVb2fgzmUTcqcJSBxkFIHvNLGKi39OxKMVFtL9Doux92x28u/2b2EbZSnQ5W2UIWZGntkeXhRzZu7uFwRW+0lWbIQZWTKZCov1A9KCvY4PuALSkwIANwkDgmfKVcfSPXsC0CkZESqwhI05+HWuqU21o9GMfcDv4VCMY7jWlrS44DIJFs2WYgad0ULBklXckkklSEqJJJJ9oGp9p4xhlwtqwtxpcXB0IkUOf2oyUkJYAPAmFeUQPCvMWPLyblk39qOxZ8K+XigniMCl9ns1nKCQe7A06CwFXtl4JDDSGkEkBQ8TmWCdPGg424zlj6vEcZH5VBg960pe/shliBpz1mPKo/Aym653G7qh/jYd1HdVY7nBmCQAVaiSQM3XkJ6Un777QeyIYWlCDmmEKKgfsp1A4k+k0dw297RPfSpI5jvfC/xqHaGwUYpZebdQvTuk6RyIuI5EV6cJLsjj5KQa+jTAFnZ+ZQ7z7pP+VvuD+YE+dHsUu1etZG2mWEGQ22Aep+0b9b+dRPKmPnw/H0qy7ivsaZq8V0rRRrw1UQ2fyrSEvIzgaH7SfA8umnQ0s4rZkLIbWFJBsSkz5xIkG3lR9xxUSATcCAJ1pZD5ucp7xKtPvkqHDrQcE9sym1oEPABRyzHAz6UH2m8SqL+nH540YZbUZkgCIg3ihO18MsXJSRpY/gb1yR7nUw3ulie0P1N1cLjPhVd0w4O92ZPAG8DqelNuAxM5kqGVaDCx1/KuQpUQZBII7ySNQQZBHWa6jsvaYx2H+tItimQBiEDRaR9sDqJ9CK7IPkuLObIqfJBlcghadR7xxFEGHAoAjQ0PwrgWkEca3bX2av2FG/7KufgfnWptUFMl3q2QvHYXskqIdQc7YmzkA9xX4HgY61xR3MkkEQQYIIggixB5RXeW1xfjSr9Iu6/bpOMw6f1qR/1CE/aA/vAOJHEcvC8MsOWxJx8nKys/IrwrrePmaicRIrnVEyN/EXACh0ET48PxqbtwR4acfWapLZXOvlW6EK410tx4jaJwqjewt4VMQlYK2vu8U/u/l8KBpbqQCo8q7ATa7HUMM828gLQrMD7uhHA9Knwu2jhlIbJzIWSEtnWwk5CdLfZNvCuabOx62VZm1eI4KHIimFThxTjGIQhQUySCMucSqOunU8J0sRXHPZeMlLR5v7vMr6xkZeU22SFuFIUFXQ2iDppBt1OtqVt2nw2+24lWQgjLN5JBCRp1iaeds7uF+ZSLgXkjTgY+bUI2hsJxgNKRmKW8xJEd24Igm4tNxyFVdS0BxWmCN6ArEYxawAlSyklN5NkgqgDSxv51EN3HVkhSojgmSb3GsUx7qoYdcQtwZnUFRBzniTlJlWU90m5ub60Y3cSFY7GkgZe4E3F4lIIm0d0i1UiqVB4xlbuvYRWNgOJCk5Z71iqRNgetM2zG3G8C4hSSW3gUkJElKkkAnSevmNJu/wD1ZviPePzpa3udSzh3EoUpHaWiUkaESAQTP5mkyR5UIqTtifh9mJSAAl3UHTqDypq2Vu+s6AgTdR4c+Hlarm5hnB4cqQSShJm19L60eS/Fggi/IfnzoLGk7EjiSdkKMOjDJhN1nidT48h0qDC4bMS4u5OnA+Pz+VXEsZlZz5A9OJ/KpI+fn58NKMmWSAe8uwhiG4TIcT7E3niUkm9/61zV5JSSCIIMEciNQa7Kfn5+fI0o767DzD6wgd4D9YBxHBXiPeBzF+bLC9oWcfJzbFYq4Fx89ahbxAkyZPTNx86JvYEK1HhVZWyAeYo480EqJotYV/h1tP5cKv4Z5QUC2SFyACmxkm2lUMPg8tHd08OF4ptM+z3j/l9n3x76hJ85/KZK2dLZb7iUq70QCTx6+fxqNCQFGCSANFGevG/GrSAkyBFrHpOo6EGKpIXMk8TXdBFmWXIqFTgFR56rvuWqohJtBaThHlBUcARrMK+fKlJGCICQFmAkAQFHQAaxRnE4g/UMUpP+KAL8Mt48yfWlzDbYUEgXt0P4UmSTSQ+OKbdlPeJQ7jSTBXdV9EC2g0M8elavYcWJMjqJP5UKxGMC1PP3+4gDQDn88zV7AY5KkAlAgWUeZHwqL0UT2DNoqCSSkG5taI1tEmju7eOcw7yMS2nugZXE2haDEiOPPxFUMaUPNlKEQRfz8eUGtsU6ppmAkxASTNHk/AGu7Z07HgNqGJZvh3QkmNEqM1YCwtPMEes0lfRxvMlEYV+7LpKRN4UeA5A6jr40zjDLwywyu6SmUK1BAi3zyrpvmr8kP6X9C9hsSUEIWbaIUePIHkevHxosy+UkEG4oIjFIUCLESQZ4wSCL9a8Dikf2ZCh9xZt5KuR4GfKpuLHUkVd5dy2MSS4xlYeN1J/u3Dzt/Zn3fGkDa27WJw/9qwsJ++BmQf8AMmR766YnbaQcq0LSQATbMkAyAcybcDrGlW8Ltls+w545VD8DUp4L2K4xZxC3Osrt2ISw4oB1lpZMwXG21adSJ/4NQnYmBOuFY8hHwNSeCSF4HF8texXZzsHAf+VZ/m/1V4vYOA/8qx/N/qoejI3BnGYo4ylRwa0odCFlZcTBgqCAExroSFeaU0371bMwzWFecYwzIdQnMkwpWhEiCo6iR0vymg+zcK088mMM2y2rDpUpqDEqXJ9okq7wkeI41bHj4Lk0NCCUtvQf3XfLmFYKiSS0iSdVGLqJ4km5PPwqztTBJW2pC5yq7p86tMYYAQEgAdBp8PkcIkE3tBX6UWySezQxIA+8cqio35EC8nTSSaYqTbI2IhlS8hXCo10ESIEX+OvoT2fs1tpSlIBCle0Sokm6lcTzUo+Z8aF7o7U7dLq8oAK7GAJsOnAZR5x4np+fn5t6CwyhxdM3zHn7/n59TR2ngA8mM6kGZC0hJUmI0zJI6aemhuz8/Pzf1w/Pz8+kgEWjVtIFgB5D8vn4Vt8/Pl8kaeTzifnr8+hqF/FoR7Sh6j56z58xQCTgfPu4/j4G0GvQn593H8fA8KGL2qngU+ZHhppzEacNCKw7YTxKP4h08yNOsdU0LNQTj51/5/EdRXih8zPj88oOoocNst8Vif3h8RxkeoB0NbJ2syf7xPkfnnMdSK1hoTd6djBledA/VqP8B4jw5f8AFALHjXUnsQw4kpWpCknVJUIPzET+6aqI2XgB9hn1H4nkZ8RUZYU7ojLG7tM5yeQuTRXdfY2XEOPqUUFttR/dK0qR7k5jHMU8h7CNeyWEfu5QfdfUehofiHsKErATIWDnASQFCSSCTAIIUoa1TDi4WwqP1FXD7WWwyHWw4EOPMtBGeSVpSpTyiSVRnMJIHLhXQSiCB0/pSO45mLCQ2kMJe7TJ7RJGZWa/Enh11onitrrKgoSADJBnhoPx866O4aGRkIU4WzZWUKHhJB/D1qXEbJn2V+R/pSYNqOIf7YEL+6OhEFJjrf0ouxva6VXaRlGtzP5fGqKNok5UyJDZGz8SFSCl/KZ5pTpSr+j1m8Cm/au0m3cI9kSUqU4kqCo9ooULeSfXxpNLShbKo+X9KjnVJIvid2DXWFBkNpyxBniTx8r8qvbu7PPZyoE5jIHoOPGsrK55PRVLZcVsh3MQkwJ0EE+HjVfH7PKmCm5IIiec391ZWUqkxmijgtnKDMkGFf0gjz411PdzGfXcIgKUO1aORSiPCTHUX8zWVlXxSdkpxXEJYbYYGb9aLmR3TxiePOasJ2OP8X+T/dWVlXbImDYqc5V2hulI9n7pURx/arx3d9pXtGfFAP41lZWswO2huukZOylRzaDuQMq7zmHGKrDdt7ODlX7J/vjzTH2/H0rKymsFEx3ddv3Vx/8APP8A+yoXt2niUWcsqT+uNu6u/t211rKygpG42V8due+tKkgrBIiS9IHkVwfCh+I3LebJfUowhvKR2k2mT9smOgrKyipOzOKox0QoAKXeZ/WL/wBVCl7NIeU594AZsy81tZMyRZP8IryspmKmZsjZ6mmwhRM5rwSmZPJJjS3OjDqW0C6lX4Z1/wCqsrKDWhrttsp4lTakKylZ7p0UuZ4faoDilAkwVBPAFSj8TXtZSTGiUlYZB1T61qMK3PsD+GsrKQJKnZhUApDBVCoJSgkeFhrHCp0bExClGMK7EWHYq4nXT8OV6ysrojqBJ/1Ey92cQE5lMLSJAu2RqoDiOtEmdgLEDsD/APbm/pWVlTlJ0PFIGoY7R15hDUrQCDCRINxpHOrS2gnEDC9nDxuEkDlIB6xeDWVlJydGCCti4hCVf9OrQ8By9arbT2Y5h2S46ghCRfQX0SOZPhWVlNyZmj3BsLcbS4lCShQkKzD09qZ4RFQp2FiAhJKU6C5Wm0R+1WVlZTdG4gJWFxCMT2awkqcuhAdR1i+aBx1M2o2xsfEJSJCEzqC8zxvfvyNayso+rJIHppssBnscJie1W3mPeSA6hdkpVHsKPFWlKbePEWUY8SKysqWR8u4b4a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606" name="AutoShape 6" descr="https://www.minregion.gov.ua/wp-content/uploads/2018/10/Pidgorodne-5-e154019350336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609" name="AutoShape 9" descr="В недавно построенном детском садике в Подгородном неизвестные повредили крыш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Прямоугольник 8">
            <a:extLst>
              <a:ext uri="{FF2B5EF4-FFF2-40B4-BE49-F238E27FC236}">
                <a16:creationId xmlns:a16="http://schemas.microsoft.com/office/drawing/2014/main" xmlns="" id="{5451322B-48A7-463E-85CD-D90D27DEC4D3}"/>
              </a:ext>
            </a:extLst>
          </p:cNvPr>
          <p:cNvSpPr/>
          <p:nvPr/>
        </p:nvSpPr>
        <p:spPr>
          <a:xfrm>
            <a:off x="236537" y="69187"/>
            <a:ext cx="117189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uk-UA" altLang="uk-UA" sz="4000" b="1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ПРЕЗЕНТАЦІЯ СТРАТЕГІЇ РОЗВИТКУ ПЕТРОПАВЛІВСЬКОЇ СЕЛИЩНОЇ ТЕРИТОРІАЛЬНОЇ ГРОМАДИ </a:t>
            </a:r>
            <a:r>
              <a:rPr lang="uk-UA" altLang="uk-UA" sz="4000" b="1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НА </a:t>
            </a:r>
            <a:r>
              <a:rPr lang="uk-UA" altLang="uk-UA" sz="4000" b="1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2024-2029 </a:t>
            </a:r>
            <a:r>
              <a:rPr lang="uk-UA" altLang="uk-UA" sz="4000" b="1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РОКИ</a:t>
            </a:r>
          </a:p>
        </p:txBody>
      </p:sp>
      <p:pic>
        <p:nvPicPr>
          <p:cNvPr id="1026" name="Picture 2" descr="Петропавлівка, Петропавловка">
            <a:extLst>
              <a:ext uri="{FF2B5EF4-FFF2-40B4-BE49-F238E27FC236}">
                <a16:creationId xmlns:a16="http://schemas.microsoft.com/office/drawing/2014/main" xmlns="" id="{D2301B97-8F41-4DC3-B22E-0C3877F6A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008178"/>
            <a:ext cx="11495087" cy="484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254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216" y="2746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cap="all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Чи вірять мешканці в реалізацію завдань та позитивні зміни в громаді</a:t>
            </a:r>
            <a:endParaRPr lang="ru-RU" sz="3600" b="1" cap="all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732415"/>
              </p:ext>
            </p:extLst>
          </p:nvPr>
        </p:nvGraphicFramePr>
        <p:xfrm>
          <a:off x="2207568" y="1600201"/>
          <a:ext cx="806489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987" y="109999"/>
            <a:ext cx="11956025" cy="899651"/>
          </a:xfrm>
        </p:spPr>
        <p:txBody>
          <a:bodyPr>
            <a:noAutofit/>
          </a:bodyPr>
          <a:lstStyle/>
          <a:p>
            <a:pPr algn="ctr"/>
            <a:r>
              <a:rPr lang="uk-UA" sz="3600" b="1" cap="all" dirty="0">
                <a:solidFill>
                  <a:srgbClr val="0070C0"/>
                </a:solidFill>
              </a:rPr>
              <a:t>Стратегічне бачення. </a:t>
            </a:r>
            <a:br>
              <a:rPr lang="uk-UA" sz="3600" b="1" cap="all" dirty="0">
                <a:solidFill>
                  <a:srgbClr val="0070C0"/>
                </a:solidFill>
              </a:rPr>
            </a:br>
            <a:r>
              <a:rPr lang="uk-UA" sz="3600" b="1" cap="all" dirty="0">
                <a:solidFill>
                  <a:srgbClr val="0070C0"/>
                </a:solidFill>
              </a:rPr>
              <a:t>Петропавлівська територіальна громада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235975" y="1076940"/>
            <a:ext cx="5359606" cy="59183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uk-UA" b="1" dirty="0"/>
              <a:t>	це заможна громада, 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b="1" dirty="0"/>
              <a:t>у якій живуть веселі, ініціативні, згуртовані люди, 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b="1" dirty="0"/>
              <a:t>у якій побудована розвинута економіка на основі інноваційного ефективного сільського господарства з високою доданою вартістю, кооперативного руху, переробки та зеленої енергетики, 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b="1" dirty="0"/>
              <a:t>яка забезпечує високі стандарти соціального захисту та активно захищає довкілля.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b="1" dirty="0"/>
              <a:t>Це громада, у якій хочеться жити.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3000" b="1" dirty="0"/>
          </a:p>
        </p:txBody>
      </p:sp>
      <p:pic>
        <p:nvPicPr>
          <p:cNvPr id="3074" name="Picture 2" descr="Районная администрация, Петропавловка">
            <a:extLst>
              <a:ext uri="{FF2B5EF4-FFF2-40B4-BE49-F238E27FC236}">
                <a16:creationId xmlns:a16="http://schemas.microsoft.com/office/drawing/2014/main" xmlns="" id="{95C68182-FFCF-4279-885B-5921B9883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580" y="1009650"/>
            <a:ext cx="6596419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007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975" y="0"/>
            <a:ext cx="11621728" cy="648929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>
                <a:solidFill>
                  <a:srgbClr val="0070C0"/>
                </a:solidFill>
              </a:rPr>
              <a:t>СТРУКТУРА ЦІЛЕЙ ТА ЗАВДАНЬ СТРАТЕГІЇ (3-9-41)</a:t>
            </a:r>
          </a:p>
        </p:txBody>
      </p:sp>
      <p:pic>
        <p:nvPicPr>
          <p:cNvPr id="4098" name="Picture 2" descr="Вулиця Леніна, Петропавловка">
            <a:extLst>
              <a:ext uri="{FF2B5EF4-FFF2-40B4-BE49-F238E27FC236}">
                <a16:creationId xmlns:a16="http://schemas.microsoft.com/office/drawing/2014/main" xmlns="" id="{6CA03ECA-21AB-4622-91BC-BFB6FD1BF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356" y="648928"/>
            <a:ext cx="4311173" cy="620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EC76669-C165-4EEC-BE3A-DA836282D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974" y="684940"/>
            <a:ext cx="7683381" cy="620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46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975" y="0"/>
            <a:ext cx="11621728" cy="648929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>
                <a:solidFill>
                  <a:srgbClr val="0070C0"/>
                </a:solidFill>
              </a:rPr>
              <a:t>ЕКОНОМІЧНА ЦІЛЬ СКЛАДАЄТЬСЯ ІЗ ЗАВДАНЬ:</a:t>
            </a:r>
          </a:p>
        </p:txBody>
      </p:sp>
      <p:graphicFrame>
        <p:nvGraphicFramePr>
          <p:cNvPr id="3" name="Таблиця 2">
            <a:extLst>
              <a:ext uri="{FF2B5EF4-FFF2-40B4-BE49-F238E27FC236}">
                <a16:creationId xmlns:a16="http://schemas.microsoft.com/office/drawing/2014/main" xmlns="" id="{87C58CC6-F8A9-400B-AE7A-6910749BF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269305"/>
              </p:ext>
            </p:extLst>
          </p:nvPr>
        </p:nvGraphicFramePr>
        <p:xfrm>
          <a:off x="98248" y="612058"/>
          <a:ext cx="11857777" cy="59493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7838">
                  <a:extLst>
                    <a:ext uri="{9D8B030D-6E8A-4147-A177-3AD203B41FA5}">
                      <a16:colId xmlns:a16="http://schemas.microsoft.com/office/drawing/2014/main" xmlns="" val="3857786313"/>
                    </a:ext>
                  </a:extLst>
                </a:gridCol>
                <a:gridCol w="8979939">
                  <a:extLst>
                    <a:ext uri="{9D8B030D-6E8A-4147-A177-3AD203B41FA5}">
                      <a16:colId xmlns:a16="http://schemas.microsoft.com/office/drawing/2014/main" xmlns="" val="852400802"/>
                    </a:ext>
                  </a:extLst>
                </a:gridCol>
              </a:tblGrid>
              <a:tr h="232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Операційна ціль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Завдання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27443730"/>
                  </a:ext>
                </a:extLst>
              </a:tr>
              <a:tr h="2361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1.1. </a:t>
                      </a:r>
                      <a:r>
                        <a:rPr lang="uk-UA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Забезпечення сприятливих умов для розвитку бізнесу та залучення інвестицій. Брендинг території.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uk-UA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1.1.1. Покращення інфраструктури для малого і середнього бізнесу;</a:t>
                      </a:r>
                    </a:p>
                    <a:p>
                      <a:r>
                        <a:rPr lang="uk-UA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1.1.2. Створення сприятливих умов для стимулювання і підтримки підприємницької активності, у тому числі проведення </a:t>
                      </a:r>
                      <a:r>
                        <a:rPr lang="uk-UA" sz="17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просвітницько</a:t>
                      </a:r>
                      <a:r>
                        <a:rPr lang="uk-UA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-консультаційних заходів;</a:t>
                      </a:r>
                    </a:p>
                    <a:p>
                      <a:r>
                        <a:rPr lang="uk-UA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1.1.3. Налагодження співпраці влади і бізнесу;</a:t>
                      </a:r>
                    </a:p>
                    <a:p>
                      <a:r>
                        <a:rPr lang="uk-UA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1.1.4. Популяризація інвестиційних можливостей громади, підготовка об’єктів для залучення інвестицій, створення інших умов для залучення інвестицій;</a:t>
                      </a:r>
                    </a:p>
                    <a:p>
                      <a:r>
                        <a:rPr lang="uk-UA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1.1.5 </a:t>
                      </a:r>
                      <a:r>
                        <a:rPr lang="uk-UA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Сприяння у запровадженні технологій із використання альтернативних джерел енергії.</a:t>
                      </a:r>
                      <a:endParaRPr lang="uk-UA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50990432"/>
                  </a:ext>
                </a:extLst>
              </a:tr>
              <a:tr h="1717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1.2. </a:t>
                      </a:r>
                      <a:r>
                        <a:rPr lang="uk-UA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Аграрно-промисловий комплекс – провідна галузь економіки громади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uk-UA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1.2.1. Підтримка </a:t>
                      </a:r>
                      <a:r>
                        <a:rPr lang="uk-UA" sz="17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агровиробників</a:t>
                      </a:r>
                      <a:r>
                        <a:rPr lang="uk-UA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у тому числі домогосподарств, у започаткуванні нових видів діяльності, у впровадженні нових технологій та сортів культур, посилення дисципліни </a:t>
                      </a:r>
                      <a:r>
                        <a:rPr lang="uk-UA" sz="17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агротехнологій</a:t>
                      </a:r>
                      <a:r>
                        <a:rPr lang="uk-UA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uk-UA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1.2.2. Сприяння фермерству, у </a:t>
                      </a:r>
                      <a:r>
                        <a:rPr lang="uk-UA" sz="17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lang="uk-UA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сімейним фермам;</a:t>
                      </a:r>
                    </a:p>
                    <a:p>
                      <a:r>
                        <a:rPr lang="uk-UA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1.2.3. </a:t>
                      </a:r>
                      <a:r>
                        <a:rPr lang="uk-UA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Сприяння </a:t>
                      </a:r>
                      <a:r>
                        <a:rPr lang="uk-UA" sz="17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агровиробникам</a:t>
                      </a:r>
                      <a:r>
                        <a:rPr lang="uk-UA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виставково-торгівельній діяльності;</a:t>
                      </a:r>
                    </a:p>
                    <a:p>
                      <a:r>
                        <a:rPr lang="uk-UA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1.2.4. </a:t>
                      </a:r>
                      <a:r>
                        <a:rPr lang="uk-UA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Підтримка </a:t>
                      </a:r>
                      <a:r>
                        <a:rPr lang="uk-UA" sz="17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агропереробної</a:t>
                      </a:r>
                      <a:r>
                        <a:rPr lang="uk-UA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харчової промисловості.</a:t>
                      </a:r>
                      <a:endParaRPr lang="uk-UA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41555318"/>
                  </a:ext>
                </a:extLst>
              </a:tr>
              <a:tr h="1383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1.3. </a:t>
                      </a:r>
                      <a:r>
                        <a:rPr lang="uk-UA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Петропавлівка – туристично приваблива громада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uk-UA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1.3.1. Відновлення та розвиток об'єктів рекреації на території громади;</a:t>
                      </a:r>
                    </a:p>
                    <a:p>
                      <a:r>
                        <a:rPr lang="uk-UA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1.3.2. Створення, популяризація і просування нових туристичних об’єктів, маршрутів і продуктів;</a:t>
                      </a:r>
                    </a:p>
                    <a:p>
                      <a:r>
                        <a:rPr lang="uk-UA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1.3.3. Сприяння навчанню та підготовці працівників для туристичної і суміжних сфер;</a:t>
                      </a:r>
                    </a:p>
                    <a:p>
                      <a:r>
                        <a:rPr lang="uk-UA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1.3.4. Облаштування об’єктів і благоустрій територій, що пов’язані із туристичною діяльністю, у тому числі збереження і реставрація  пам’яток історико-культурної спадщини.</a:t>
                      </a:r>
                      <a:endParaRPr lang="uk-UA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39679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0131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975" y="0"/>
            <a:ext cx="11621728" cy="648929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>
                <a:solidFill>
                  <a:srgbClr val="0070C0"/>
                </a:solidFill>
              </a:rPr>
              <a:t>ЦІЛЬ З РОЗВИТКУ ЛЮДИНИ ПРЕДСТАВЛЕНА ЗАВДАННЯМИ:</a:t>
            </a:r>
          </a:p>
        </p:txBody>
      </p:sp>
      <p:graphicFrame>
        <p:nvGraphicFramePr>
          <p:cNvPr id="3" name="Таблиця 2">
            <a:extLst>
              <a:ext uri="{FF2B5EF4-FFF2-40B4-BE49-F238E27FC236}">
                <a16:creationId xmlns:a16="http://schemas.microsoft.com/office/drawing/2014/main" xmlns="" id="{87C58CC6-F8A9-400B-AE7A-6910749BF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348257"/>
              </p:ext>
            </p:extLst>
          </p:nvPr>
        </p:nvGraphicFramePr>
        <p:xfrm>
          <a:off x="235975" y="648929"/>
          <a:ext cx="11720050" cy="59141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5464">
                  <a:extLst>
                    <a:ext uri="{9D8B030D-6E8A-4147-A177-3AD203B41FA5}">
                      <a16:colId xmlns:a16="http://schemas.microsoft.com/office/drawing/2014/main" xmlns="" val="3857786313"/>
                    </a:ext>
                  </a:extLst>
                </a:gridCol>
                <a:gridCol w="9144586">
                  <a:extLst>
                    <a:ext uri="{9D8B030D-6E8A-4147-A177-3AD203B41FA5}">
                      <a16:colId xmlns:a16="http://schemas.microsoft.com/office/drawing/2014/main" xmlns="" val="852400802"/>
                    </a:ext>
                  </a:extLst>
                </a:gridCol>
              </a:tblGrid>
              <a:tr h="345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Операційна ціль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Завдання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27443730"/>
                  </a:ext>
                </a:extLst>
              </a:tr>
              <a:tr h="1032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2.1. </a:t>
                      </a:r>
                      <a:r>
                        <a:rPr lang="uk-UA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Сприяння росту громадянської активності.</a:t>
                      </a:r>
                      <a:endParaRPr lang="uk-UA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uk-UA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2.1.1. </a:t>
                      </a:r>
                      <a:r>
                        <a:rPr lang="uk-UA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Розвиток </a:t>
                      </a:r>
                      <a:r>
                        <a:rPr lang="uk-UA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національних традицій та патріотичне виховання молоді</a:t>
                      </a:r>
                      <a:r>
                        <a:rPr lang="uk-UA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uk-UA" sz="18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50990432"/>
                  </a:ext>
                </a:extLst>
              </a:tr>
              <a:tr h="1618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2.2. </a:t>
                      </a:r>
                      <a:r>
                        <a:rPr lang="uk-UA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Покращення умов для розвиваючих сфер (підтримка дітей та молоді, здорового способу життя, дозвілля тощо)</a:t>
                      </a:r>
                      <a:endParaRPr lang="uk-UA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2.2.1. Створення умов для навчання молоді та опанування нею професій, підтримка дітей</a:t>
                      </a:r>
                    </a:p>
                    <a:p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2.2.2. 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Пропаганда </a:t>
                      </a: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 розширення можливостей ведення здорового способу життя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41555318"/>
                  </a:ext>
                </a:extLst>
              </a:tr>
              <a:tr h="1649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2.3. </a:t>
                      </a:r>
                      <a:r>
                        <a:rPr lang="uk-UA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Формування безпечного екологічного та громадського середовища</a:t>
                      </a:r>
                      <a:r>
                        <a:rPr lang="uk-UA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2.3.1. Захист 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довкілля</a:t>
                      </a:r>
                      <a:r>
                        <a:rPr lang="uk-UA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(природно-заповідного фонду від пожеж, насадження лісів), природоохоронного середовища (очищення  водойм річок, укріплення берегів, захист населених пунктів від підтоплення, створення відпочинкових зон, розвиток мережі дозвілля)</a:t>
                      </a:r>
                      <a:endParaRPr lang="uk-UA" sz="18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2.3.2. </a:t>
                      </a:r>
                      <a:r>
                        <a:rPr lang="uk-UA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Підвищення громадської безпеки мешканців громади,</a:t>
                      </a:r>
                      <a:r>
                        <a:rPr lang="uk-UA" sz="18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</a:t>
                      </a:r>
                      <a:r>
                        <a:rPr lang="uk-UA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оліпшення </a:t>
                      </a:r>
                      <a:r>
                        <a:rPr lang="uk-UA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системи збору та утилізації ТПВ, впровадження роздільного збору </a:t>
                      </a:r>
                      <a:r>
                        <a:rPr lang="uk-UA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ТПВ,</a:t>
                      </a:r>
                      <a:r>
                        <a:rPr lang="uk-UA" sz="18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лі</a:t>
                      </a:r>
                      <a:r>
                        <a:rPr lang="uk-UA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квідація </a:t>
                      </a:r>
                      <a:r>
                        <a:rPr lang="uk-UA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стихійних звалищ та впорядкування діючих звалищ на території громади;</a:t>
                      </a:r>
                    </a:p>
                    <a:p>
                      <a:r>
                        <a:rPr lang="uk-UA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2.3.3.  Підвищення громадської безпеки мешканців громади </a:t>
                      </a:r>
                      <a:r>
                        <a:rPr lang="ru-RU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(система</a:t>
                      </a:r>
                      <a:r>
                        <a:rPr lang="ru-RU" sz="18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baseline="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оповіщення</a:t>
                      </a:r>
                      <a:r>
                        <a:rPr lang="ru-RU" sz="18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baseline="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протипожежні</a:t>
                      </a:r>
                      <a:r>
                        <a:rPr lang="ru-RU" sz="18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заходи, </a:t>
                      </a:r>
                      <a:r>
                        <a:rPr lang="ru-RU" sz="1800" kern="1200" baseline="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захисні</a:t>
                      </a:r>
                      <a:r>
                        <a:rPr lang="ru-RU" sz="18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baseline="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споруди</a:t>
                      </a:r>
                      <a:r>
                        <a:rPr lang="ru-RU" sz="18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uk-UA" sz="17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75677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5096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975" y="0"/>
            <a:ext cx="11621728" cy="648929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>
                <a:solidFill>
                  <a:srgbClr val="0070C0"/>
                </a:solidFill>
              </a:rPr>
              <a:t>СОЦІАЛЬНА ЦІЛЬ МАЄ ЗАВДАННЯ:</a:t>
            </a:r>
          </a:p>
        </p:txBody>
      </p:sp>
      <p:graphicFrame>
        <p:nvGraphicFramePr>
          <p:cNvPr id="3" name="Таблиця 2">
            <a:extLst>
              <a:ext uri="{FF2B5EF4-FFF2-40B4-BE49-F238E27FC236}">
                <a16:creationId xmlns:a16="http://schemas.microsoft.com/office/drawing/2014/main" xmlns="" id="{87C58CC6-F8A9-400B-AE7A-6910749BF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47590"/>
              </p:ext>
            </p:extLst>
          </p:nvPr>
        </p:nvGraphicFramePr>
        <p:xfrm>
          <a:off x="235975" y="648929"/>
          <a:ext cx="11720050" cy="50910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0993">
                  <a:extLst>
                    <a:ext uri="{9D8B030D-6E8A-4147-A177-3AD203B41FA5}">
                      <a16:colId xmlns:a16="http://schemas.microsoft.com/office/drawing/2014/main" xmlns="" val="3857786313"/>
                    </a:ext>
                  </a:extLst>
                </a:gridCol>
                <a:gridCol w="8539057">
                  <a:extLst>
                    <a:ext uri="{9D8B030D-6E8A-4147-A177-3AD203B41FA5}">
                      <a16:colId xmlns:a16="http://schemas.microsoft.com/office/drawing/2014/main" xmlns="" val="852400802"/>
                    </a:ext>
                  </a:extLst>
                </a:gridCol>
              </a:tblGrid>
              <a:tr h="339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Операційна ціль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Завдання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27443730"/>
                  </a:ext>
                </a:extLst>
              </a:tr>
              <a:tr h="2168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3.1. </a:t>
                      </a:r>
                      <a:r>
                        <a:rPr lang="uk-UA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Петропавлівська громада – територія якісних публічних </a:t>
                      </a:r>
                      <a:r>
                        <a:rPr lang="uk-UA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послуг *культура, охорона здоров’я, освіта, соціальний захист населення, адміністративні послуги)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uk-UA" sz="17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3.1.1. Підвищення якості медичних, освітніх, соціальних, адміністративних та культурних послуг, покращення стану і матеріально-технічного забезпечення закладів і установ, які їх </a:t>
                      </a:r>
                      <a:r>
                        <a:rPr lang="uk-UA" sz="17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надають, впровадження енергозберігаючих та енергоефективних технологій.</a:t>
                      </a:r>
                      <a:endParaRPr lang="uk-UA" sz="17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7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3.1.2. Підвищення професійного рівня працівників, які надають медичні, освітні, соціальні, адміністративні і культурні послуги та створення для них додаткових умов; </a:t>
                      </a:r>
                    </a:p>
                    <a:p>
                      <a:r>
                        <a:rPr lang="uk-UA" sz="17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3.1.3. Підтримка вразливих верств населення;</a:t>
                      </a:r>
                    </a:p>
                    <a:p>
                      <a:r>
                        <a:rPr lang="uk-UA" sz="17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3.1.4. </a:t>
                      </a:r>
                      <a:r>
                        <a:rPr lang="uk-UA" sz="17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Створення </a:t>
                      </a:r>
                      <a:r>
                        <a:rPr lang="uk-UA" sz="17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належних умов для функціонування, праці і навчання адміністративного апарату.</a:t>
                      </a:r>
                      <a:endParaRPr lang="uk-UA" sz="17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50990432"/>
                  </a:ext>
                </a:extLst>
              </a:tr>
              <a:tr h="14586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3.2. </a:t>
                      </a:r>
                      <a:r>
                        <a:rPr lang="uk-UA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Модернізована система ЖКГ. Енергоефективна громада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uk-UA" sz="17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3.2.1. Покращення інфраструктури водопостачання та водовідведення, підвищення якості комунальних послуг та покращення стану і матеріально-технічного забезпечення закладів і установ, які їх надають</a:t>
                      </a:r>
                    </a:p>
                    <a:p>
                      <a:r>
                        <a:rPr lang="uk-UA" sz="17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3.2.2. </a:t>
                      </a:r>
                      <a:r>
                        <a:rPr lang="uk-UA" sz="17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Розвиток </a:t>
                      </a:r>
                      <a:r>
                        <a:rPr lang="uk-UA" sz="17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сфери соціального житлового сектору</a:t>
                      </a:r>
                      <a:endParaRPr lang="uk-UA" sz="17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13153824"/>
                  </a:ext>
                </a:extLst>
              </a:tr>
              <a:tr h="1124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3.3. </a:t>
                      </a:r>
                      <a:r>
                        <a:rPr lang="uk-UA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Якісні дороги, комфортний благоустрій, зручний транспорт 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uk-UA" sz="17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3.3.1. Покращення стану дорожнього покриття та  транспортної інфраструктури </a:t>
                      </a:r>
                    </a:p>
                    <a:p>
                      <a:r>
                        <a:rPr lang="uk-UA" sz="17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3.3.2. Покращення благоустрою населених </a:t>
                      </a:r>
                      <a:r>
                        <a:rPr lang="uk-UA" sz="17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пунктів (освітлення, озеленення, придбання спецтехніки)</a:t>
                      </a:r>
                      <a:endParaRPr lang="uk-UA" sz="17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7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3.3.3. Розвиток транспортного сполучення у громаді</a:t>
                      </a:r>
                      <a:endParaRPr lang="uk-UA" sz="17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41555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7314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121" y="517585"/>
            <a:ext cx="11621728" cy="1354347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>
                <a:solidFill>
                  <a:srgbClr val="0070C0"/>
                </a:solidFill>
              </a:rPr>
              <a:t>ПЛАН РЕАЛІЗАЦІЇ СТРАТЕГІЇ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uk-UA" sz="3600" b="1" dirty="0" smtClean="0">
                <a:solidFill>
                  <a:srgbClr val="0070C0"/>
                </a:solidFill>
              </a:rPr>
              <a:t> ПЕТРОПАВЛІВСЬКОЇ  ТЕРИТОРОІАЛЬНОЇ  ГРОМАДИ НА </a:t>
            </a:r>
            <a:r>
              <a:rPr lang="uk-UA" sz="3600" b="1" dirty="0">
                <a:solidFill>
                  <a:srgbClr val="0070C0"/>
                </a:solidFill>
              </a:rPr>
              <a:t>2024-2026р.р.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02B0E197-8997-4F0C-BAB7-FF13F291F956}"/>
              </a:ext>
            </a:extLst>
          </p:cNvPr>
          <p:cNvSpPr txBox="1">
            <a:spLocks noChangeArrowheads="1"/>
          </p:cNvSpPr>
          <p:nvPr/>
        </p:nvSpPr>
        <p:spPr>
          <a:xfrm>
            <a:off x="701197" y="2329647"/>
            <a:ext cx="5302788" cy="3872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uk-UA" b="1" dirty="0"/>
              <a:t>	</a:t>
            </a:r>
            <a:r>
              <a:rPr lang="uk-UA" sz="3600" b="1" dirty="0"/>
              <a:t>Складається із </a:t>
            </a:r>
            <a:r>
              <a:rPr lang="uk-UA" sz="3600" b="1" dirty="0" smtClean="0"/>
              <a:t>80 </a:t>
            </a:r>
            <a:r>
              <a:rPr lang="uk-UA" sz="3600" b="1" dirty="0"/>
              <a:t>технічних завдань на проєкти розвитку </a:t>
            </a:r>
            <a:r>
              <a:rPr lang="uk-UA" sz="3600" b="1" dirty="0" smtClean="0"/>
              <a:t>територіальної громади на </a:t>
            </a:r>
            <a:r>
              <a:rPr lang="uk-UA" sz="3600" b="1" dirty="0"/>
              <a:t>загальну суму </a:t>
            </a:r>
            <a:r>
              <a:rPr lang="uk-UA" sz="3600" b="1" dirty="0" smtClean="0"/>
              <a:t>2 546,1 </a:t>
            </a:r>
            <a:r>
              <a:rPr lang="uk-UA" sz="3600" b="1" dirty="0" err="1"/>
              <a:t>млн.грн</a:t>
            </a:r>
            <a:r>
              <a:rPr lang="uk-UA" sz="3600" b="1" dirty="0"/>
              <a:t>.</a:t>
            </a:r>
            <a:endParaRPr lang="ru-RU" altLang="ru-RU" sz="3600" b="1" dirty="0"/>
          </a:p>
        </p:txBody>
      </p:sp>
      <p:pic>
        <p:nvPicPr>
          <p:cNvPr id="5" name="Picture 4" descr="Related image">
            <a:extLst>
              <a:ext uri="{FF2B5EF4-FFF2-40B4-BE49-F238E27FC236}">
                <a16:creationId xmlns:a16="http://schemas.microsoft.com/office/drawing/2014/main" xmlns="" id="{C31B4050-CE7C-47FC-BF86-32E697C3D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746" y="2078966"/>
            <a:ext cx="3996868" cy="375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204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1C64D19-372D-4D68-B268-E31BE46EF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973" y="40410"/>
            <a:ext cx="6441743" cy="6823881"/>
          </a:xfrm>
        </p:spPr>
      </p:pic>
    </p:spTree>
    <p:extLst>
      <p:ext uri="{BB962C8B-B14F-4D97-AF65-F5344CB8AC3E}">
        <p14:creationId xmlns:p14="http://schemas.microsoft.com/office/powerpoint/2010/main" val="1779055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957617" y="1690688"/>
            <a:ext cx="2244740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8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457788" y="206477"/>
            <a:ext cx="11458909" cy="174955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6600" b="1" dirty="0">
                <a:solidFill>
                  <a:srgbClr val="0070C0"/>
                </a:solidFill>
              </a:rPr>
              <a:t>ЛАСКАВО ЗАПРОШУЄМО ДО НАШОЇ ГРОМАДИ!</a:t>
            </a:r>
          </a:p>
        </p:txBody>
      </p:sp>
      <p:pic>
        <p:nvPicPr>
          <p:cNvPr id="5" name="Рисунок 4" descr="Герб Петропавлівки (смт) — Вікіпедія">
            <a:extLst>
              <a:ext uri="{FF2B5EF4-FFF2-40B4-BE49-F238E27FC236}">
                <a16:creationId xmlns:a16="http://schemas.microsoft.com/office/drawing/2014/main" xmlns="" id="{2416C438-3EAB-40EF-82E4-A8300B2D746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135" y="1956032"/>
            <a:ext cx="4980214" cy="4417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8497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08EA881-D4F3-4586-A772-CEB3DAD32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94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E0B22E18-8024-4DA2-AAD2-953F06C8DB50}"/>
              </a:ext>
            </a:extLst>
          </p:cNvPr>
          <p:cNvSpPr txBox="1">
            <a:spLocks/>
          </p:cNvSpPr>
          <p:nvPr/>
        </p:nvSpPr>
        <p:spPr>
          <a:xfrm>
            <a:off x="816429" y="1306286"/>
            <a:ext cx="10989128" cy="44903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uk-UA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ТОЙ, ХТО </a:t>
            </a:r>
            <a:r>
              <a:rPr kumimoji="0" lang="uk-UA" sz="4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 МАЄ </a:t>
            </a:r>
            <a:r>
              <a:rPr kumimoji="0" lang="uk-UA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ВЛАСНОГО ПРОЄКТУ МАЙБУТНЬОГО, </a:t>
            </a:r>
            <a:r>
              <a:rPr kumimoji="0" lang="uk-UA" sz="4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СТАЄ РЕСУРСОМ/ПРОСТОРОМ</a:t>
            </a:r>
            <a:r>
              <a:rPr kumimoji="0" lang="uk-UA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ДЛЯ ДІЙ ТИХ, У КОГО СВІЙ ПРОЄКТ МАЙБУТНЬОГО Є!!!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uk-UA" sz="4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uk-UA" sz="4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uk-UA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СВІТ ПОСТУПАЄТЬСЯ ДОРОГОЮ </a:t>
            </a:r>
            <a:r>
              <a:rPr kumimoji="0" lang="uk-UA" sz="4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ТОМУ, ХТО ЗНАЄ КУДИ</a:t>
            </a:r>
            <a:r>
              <a:rPr kumimoji="0" lang="uk-UA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ВІН ІДЕ. </a:t>
            </a:r>
            <a:r>
              <a:rPr kumimoji="0" lang="uk-UA" sz="4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Ш.де</a:t>
            </a:r>
            <a:r>
              <a:rPr kumimoji="0" lang="uk-UA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uk-UA" sz="4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Голь</a:t>
            </a:r>
            <a:endParaRPr kumimoji="0" lang="uk-UA" sz="4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F82A8418-9AF8-46AB-B090-9E527EA99211}"/>
              </a:ext>
            </a:extLst>
          </p:cNvPr>
          <p:cNvSpPr txBox="1">
            <a:spLocks/>
          </p:cNvSpPr>
          <p:nvPr/>
        </p:nvSpPr>
        <p:spPr>
          <a:xfrm>
            <a:off x="982216" y="274638"/>
            <a:ext cx="10515600" cy="6560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cap="all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Значення стратегії розвитку</a:t>
            </a:r>
          </a:p>
        </p:txBody>
      </p:sp>
    </p:spTree>
    <p:extLst>
      <p:ext uri="{BB962C8B-B14F-4D97-AF65-F5344CB8AC3E}">
        <p14:creationId xmlns:p14="http://schemas.microsoft.com/office/powerpoint/2010/main" val="3426745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FFBA5B4-43E4-4134-8A32-376BFF11A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37" y="39026"/>
            <a:ext cx="5366092" cy="68189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A22814D-AED6-45B3-9B52-7FB3626E0A92}"/>
              </a:ext>
            </a:extLst>
          </p:cNvPr>
          <p:cNvSpPr txBox="1">
            <a:spLocks noChangeArrowheads="1"/>
          </p:cNvSpPr>
          <p:nvPr/>
        </p:nvSpPr>
        <p:spPr>
          <a:xfrm>
            <a:off x="6077785" y="801581"/>
            <a:ext cx="5903078" cy="506883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78896" tIns="41026" rIns="78896" bIns="41026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393824" fontAlgn="auto">
              <a:spcAft>
                <a:spcPts val="0"/>
              </a:spcAft>
              <a:tabLst>
                <a:tab pos="0" algn="l"/>
                <a:tab pos="801563" algn="l"/>
                <a:tab pos="1603126" algn="l"/>
                <a:tab pos="2404689" algn="l"/>
                <a:tab pos="3206252" algn="l"/>
                <a:tab pos="4007815" algn="l"/>
                <a:tab pos="4809378" algn="l"/>
                <a:tab pos="5610941" algn="l"/>
                <a:tab pos="6412504" algn="l"/>
                <a:tab pos="7214067" algn="l"/>
                <a:tab pos="8015630" algn="l"/>
                <a:tab pos="8817193" algn="l"/>
              </a:tabLst>
            </a:pPr>
            <a:r>
              <a:rPr lang="en-GB" altLang="uk-UA" sz="4000" b="1" dirty="0">
                <a:solidFill>
                  <a:srgbClr val="FF0000"/>
                </a:solidFill>
                <a:latin typeface="Calibri Light"/>
              </a:rPr>
              <a:t>ЯКЩО</a:t>
            </a:r>
            <a:r>
              <a:rPr lang="uk-UA" altLang="uk-UA" sz="4000" b="1" dirty="0">
                <a:solidFill>
                  <a:srgbClr val="FF0000"/>
                </a:solidFill>
                <a:latin typeface="Calibri Light"/>
              </a:rPr>
              <a:t> ВИ ЧІТКО</a:t>
            </a:r>
            <a:r>
              <a:rPr lang="en-GB" altLang="uk-UA" sz="4000" b="1" dirty="0">
                <a:solidFill>
                  <a:srgbClr val="FF0000"/>
                </a:solidFill>
                <a:latin typeface="Calibri Light"/>
              </a:rPr>
              <a:t> НЕ ЗНАЄ</a:t>
            </a:r>
            <a:r>
              <a:rPr lang="uk-UA" altLang="uk-UA" sz="4000" b="1" dirty="0">
                <a:solidFill>
                  <a:srgbClr val="FF0000"/>
                </a:solidFill>
                <a:latin typeface="Calibri Light"/>
              </a:rPr>
              <a:t>ТЕ</a:t>
            </a:r>
            <a:r>
              <a:rPr lang="en-GB" altLang="uk-UA" sz="4000" b="1" dirty="0">
                <a:solidFill>
                  <a:srgbClr val="FF0000"/>
                </a:solidFill>
                <a:latin typeface="Calibri Light"/>
              </a:rPr>
              <a:t/>
            </a:r>
            <a:br>
              <a:rPr lang="en-GB" altLang="uk-UA" sz="4000" b="1" dirty="0">
                <a:solidFill>
                  <a:srgbClr val="FF0000"/>
                </a:solidFill>
                <a:latin typeface="Calibri Light"/>
              </a:rPr>
            </a:br>
            <a:r>
              <a:rPr lang="en-GB" altLang="uk-UA" sz="4000" b="1" dirty="0">
                <a:solidFill>
                  <a:srgbClr val="FF0000"/>
                </a:solidFill>
                <a:latin typeface="Calibri Light"/>
              </a:rPr>
              <a:t>КУДИ </a:t>
            </a:r>
            <a:r>
              <a:rPr lang="uk-UA" altLang="uk-UA" sz="4000" b="1" dirty="0">
                <a:solidFill>
                  <a:srgbClr val="FF0000"/>
                </a:solidFill>
                <a:latin typeface="Calibri Light"/>
              </a:rPr>
              <a:t>ХОЧЕТЕ ПОТРАПИТИ</a:t>
            </a:r>
            <a:r>
              <a:rPr lang="en-GB" altLang="uk-UA" sz="4000" b="1" dirty="0">
                <a:solidFill>
                  <a:srgbClr val="FF0000"/>
                </a:solidFill>
                <a:latin typeface="Calibri Light"/>
              </a:rPr>
              <a:t> – </a:t>
            </a:r>
            <a:br>
              <a:rPr lang="en-GB" altLang="uk-UA" sz="4000" b="1" dirty="0">
                <a:solidFill>
                  <a:srgbClr val="FF0000"/>
                </a:solidFill>
                <a:latin typeface="Calibri Light"/>
              </a:rPr>
            </a:br>
            <a:r>
              <a:rPr lang="uk-UA" altLang="uk-UA" sz="4000" b="1" dirty="0">
                <a:solidFill>
                  <a:srgbClr val="FF0000"/>
                </a:solidFill>
                <a:latin typeface="Calibri Light"/>
              </a:rPr>
              <a:t>СКОРІШЕ ЗА ВСЕ ВИ ОПИНИТЕСЯ</a:t>
            </a:r>
            <a:r>
              <a:rPr lang="en-GB" altLang="uk-UA" sz="4000" b="1" dirty="0">
                <a:solidFill>
                  <a:srgbClr val="FF0000"/>
                </a:solidFill>
                <a:latin typeface="Calibri Light"/>
              </a:rPr>
              <a:t/>
            </a:r>
            <a:br>
              <a:rPr lang="en-GB" altLang="uk-UA" sz="4000" b="1" dirty="0">
                <a:solidFill>
                  <a:srgbClr val="FF0000"/>
                </a:solidFill>
                <a:latin typeface="Calibri Light"/>
              </a:rPr>
            </a:br>
            <a:r>
              <a:rPr lang="en-GB" altLang="uk-UA" sz="4000" b="1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uk-UA" altLang="uk-UA" sz="4000" b="1" dirty="0">
                <a:solidFill>
                  <a:srgbClr val="FF0000"/>
                </a:solidFill>
                <a:latin typeface="Calibri Light"/>
              </a:rPr>
              <a:t>НЕ В ТОМУ МІСЦІ, </a:t>
            </a:r>
            <a:br>
              <a:rPr lang="uk-UA" altLang="uk-UA" sz="4000" b="1" dirty="0">
                <a:solidFill>
                  <a:srgbClr val="FF0000"/>
                </a:solidFill>
                <a:latin typeface="Calibri Light"/>
              </a:rPr>
            </a:br>
            <a:r>
              <a:rPr lang="uk-UA" altLang="uk-UA" sz="4000" b="1" dirty="0">
                <a:solidFill>
                  <a:srgbClr val="FF0000"/>
                </a:solidFill>
                <a:latin typeface="Calibri Light"/>
              </a:rPr>
              <a:t>ДЕ ХОТІЛОСЯ Б БУТИ</a:t>
            </a:r>
            <a:br>
              <a:rPr lang="uk-UA" altLang="uk-UA" sz="4000" b="1" dirty="0">
                <a:solidFill>
                  <a:srgbClr val="FF0000"/>
                </a:solidFill>
                <a:latin typeface="Calibri Light"/>
              </a:rPr>
            </a:br>
            <a:r>
              <a:rPr lang="uk-UA" altLang="uk-UA" sz="4000" b="1" dirty="0">
                <a:solidFill>
                  <a:srgbClr val="FF0000"/>
                </a:solidFill>
                <a:latin typeface="Calibri Light"/>
              </a:rPr>
              <a:t/>
            </a:r>
            <a:br>
              <a:rPr lang="uk-UA" altLang="uk-UA" sz="4000" b="1" dirty="0">
                <a:solidFill>
                  <a:srgbClr val="FF0000"/>
                </a:solidFill>
                <a:latin typeface="Calibri Light"/>
              </a:rPr>
            </a:br>
            <a:r>
              <a:rPr lang="uk-UA" altLang="uk-UA" sz="4000" b="1" dirty="0">
                <a:solidFill>
                  <a:srgbClr val="FF0000"/>
                </a:solidFill>
                <a:latin typeface="Calibri Light"/>
              </a:rPr>
              <a:t>(КОНФУЦІЙ)</a:t>
            </a:r>
            <a:endParaRPr lang="en-GB" altLang="uk-UA" sz="4000" b="1" dirty="0">
              <a:solidFill>
                <a:srgbClr val="FF0000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573728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B9CD4CB-2D2D-4979-9681-7042CF3743E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6" y="1845129"/>
            <a:ext cx="5680653" cy="5012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B220C22-D9F5-49EA-9DE7-4F6BD7839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45129"/>
            <a:ext cx="5856514" cy="5309594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6EA29DD1-9365-446A-8760-17375EB9C3F5}"/>
              </a:ext>
            </a:extLst>
          </p:cNvPr>
          <p:cNvSpPr txBox="1">
            <a:spLocks/>
          </p:cNvSpPr>
          <p:nvPr/>
        </p:nvSpPr>
        <p:spPr>
          <a:xfrm>
            <a:off x="982216" y="274638"/>
            <a:ext cx="10515600" cy="124391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cap="all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ДВІ СИТУАЦІЇ: БРОУНІВСЬКИЙ РУХ І ЦІЛЕСПРЯМОВАНА ДІЯЛЬНІСТЬ. ЩО ОБИРАЄМО?</a:t>
            </a:r>
          </a:p>
        </p:txBody>
      </p:sp>
    </p:spTree>
    <p:extLst>
      <p:ext uri="{BB962C8B-B14F-4D97-AF65-F5344CB8AC3E}">
        <p14:creationId xmlns:p14="http://schemas.microsoft.com/office/powerpoint/2010/main" val="1363441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xmlns="" id="{B348F7C9-6567-42C7-A663-A53E0806F22B}"/>
              </a:ext>
            </a:extLst>
          </p:cNvPr>
          <p:cNvSpPr txBox="1">
            <a:spLocks/>
          </p:cNvSpPr>
          <p:nvPr/>
        </p:nvSpPr>
        <p:spPr>
          <a:xfrm>
            <a:off x="288032" y="1143000"/>
            <a:ext cx="6344780" cy="5309558"/>
          </a:xfrm>
          <a:prstGeom prst="rect">
            <a:avLst/>
          </a:prstGeom>
        </p:spPr>
        <p:txBody>
          <a:bodyPr vert="horz" lIns="80158" tIns="40079" rIns="80158" bIns="40079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400" dirty="0">
                <a:latin typeface="PF Square Sans Pro Light"/>
                <a:ea typeface="Calibri" panose="020F0502020204030204" pitchFamily="34" charset="0"/>
                <a:cs typeface="Calibri" pitchFamily="34" charset="0"/>
              </a:rPr>
              <a:t>Це інструмент, який: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2400" dirty="0" smtClean="0">
              <a:latin typeface="PF Square Sans Pro Light"/>
              <a:ea typeface="Calibri" panose="020F0502020204030204" pitchFamily="34" charset="0"/>
              <a:cs typeface="Calibri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 smtClean="0">
                <a:latin typeface="PF Square Sans Pro Light"/>
                <a:ea typeface="Calibri" panose="020F0502020204030204" pitchFamily="34" charset="0"/>
                <a:cs typeface="Calibri" pitchFamily="34" charset="0"/>
              </a:rPr>
              <a:t>1</a:t>
            </a:r>
            <a:r>
              <a:rPr lang="uk-UA" sz="2400" dirty="0">
                <a:latin typeface="PF Square Sans Pro Light"/>
                <a:ea typeface="Calibri" panose="020F0502020204030204" pitchFamily="34" charset="0"/>
                <a:cs typeface="Calibri" pitchFamily="34" charset="0"/>
              </a:rPr>
              <a:t>. забезпечує </a:t>
            </a:r>
            <a:r>
              <a:rPr lang="uk-UA" sz="2400" dirty="0">
                <a:solidFill>
                  <a:srgbClr val="00B050"/>
                </a:solidFill>
                <a:latin typeface="PF Square Sans Pro Light"/>
                <a:ea typeface="Calibri" panose="020F0502020204030204" pitchFamily="34" charset="0"/>
                <a:cs typeface="Calibri" pitchFamily="34" charset="0"/>
              </a:rPr>
              <a:t>організацію</a:t>
            </a:r>
            <a:r>
              <a:rPr lang="uk-UA" sz="2400" dirty="0">
                <a:latin typeface="PF Square Sans Pro Light"/>
                <a:ea typeface="Calibri" panose="020F0502020204030204" pitchFamily="34" charset="0"/>
                <a:cs typeface="Calibri" pitchFamily="34" charset="0"/>
              </a:rPr>
              <a:t> діяльності;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>
                <a:latin typeface="PF Square Sans Pro Light"/>
                <a:ea typeface="Calibri" panose="020F0502020204030204" pitchFamily="34" charset="0"/>
                <a:cs typeface="Calibri" pitchFamily="34" charset="0"/>
              </a:rPr>
              <a:t>2. сприяє взаємодії з мешканцями та їх </a:t>
            </a:r>
            <a:r>
              <a:rPr lang="uk-UA" sz="2400" dirty="0">
                <a:solidFill>
                  <a:srgbClr val="00B050"/>
                </a:solidFill>
                <a:latin typeface="PF Square Sans Pro Light"/>
                <a:ea typeface="Calibri" panose="020F0502020204030204" pitchFamily="34" charset="0"/>
                <a:cs typeface="Calibri" pitchFamily="34" charset="0"/>
              </a:rPr>
              <a:t>консолідацію</a:t>
            </a:r>
            <a:r>
              <a:rPr lang="uk-UA" sz="2400" dirty="0">
                <a:latin typeface="PF Square Sans Pro Light"/>
                <a:ea typeface="Calibri" panose="020F0502020204030204" pitchFamily="34" charset="0"/>
                <a:cs typeface="Calibri" pitchFamily="34" charset="0"/>
              </a:rPr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>
                <a:latin typeface="PF Square Sans Pro Light"/>
                <a:ea typeface="Calibri" panose="020F0502020204030204" pitchFamily="34" charset="0"/>
                <a:cs typeface="Calibri" pitchFamily="34" charset="0"/>
              </a:rPr>
              <a:t>3. визначає пріоритети розвитку, </a:t>
            </a:r>
            <a:r>
              <a:rPr lang="uk-UA" sz="2400" dirty="0">
                <a:solidFill>
                  <a:srgbClr val="00B050"/>
                </a:solidFill>
                <a:latin typeface="PF Square Sans Pro Light"/>
                <a:ea typeface="Calibri" panose="020F0502020204030204" pitchFamily="34" charset="0"/>
                <a:cs typeface="Calibri" pitchFamily="34" charset="0"/>
              </a:rPr>
              <a:t>точки зростання</a:t>
            </a:r>
            <a:r>
              <a:rPr lang="uk-UA" sz="2400" dirty="0">
                <a:latin typeface="PF Square Sans Pro Light"/>
                <a:ea typeface="Calibri" panose="020F0502020204030204" pitchFamily="34" charset="0"/>
                <a:cs typeface="Calibri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2000" dirty="0">
              <a:latin typeface="PF Square Sans Pro Light"/>
              <a:ea typeface="Calibri" panose="020F0502020204030204" pitchFamily="34" charset="0"/>
              <a:cs typeface="Calibri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dirty="0">
                <a:latin typeface="PF Square Sans Pro Light"/>
                <a:ea typeface="Calibri" panose="020F0502020204030204" pitchFamily="34" charset="0"/>
                <a:cs typeface="Calibri" pitchFamily="34" charset="0"/>
              </a:rPr>
              <a:t>Низька якість стратегічного управління на рівні України сприяла помилковому враженню у агресора, що він все вирішить за 3 дні. </a:t>
            </a:r>
            <a:endParaRPr lang="uk-UA" sz="2000" dirty="0" smtClean="0">
              <a:latin typeface="PF Square Sans Pro Light"/>
              <a:ea typeface="Calibri" panose="020F0502020204030204" pitchFamily="34" charset="0"/>
              <a:cs typeface="Calibri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dirty="0" smtClean="0">
                <a:latin typeface="PF Square Sans Pro Light"/>
                <a:ea typeface="Calibri" panose="020F0502020204030204" pitchFamily="34" charset="0"/>
                <a:cs typeface="Calibri" pitchFamily="34" charset="0"/>
              </a:rPr>
              <a:t>І </a:t>
            </a:r>
            <a:r>
              <a:rPr lang="uk-UA" sz="2000" dirty="0">
                <a:latin typeface="PF Square Sans Pro Light"/>
                <a:ea typeface="Calibri" panose="020F0502020204030204" pitchFamily="34" charset="0"/>
                <a:cs typeface="Calibri" pitchFamily="34" charset="0"/>
              </a:rPr>
              <a:t>це вплинуло на його рішення розпочати війну.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uk-UA" sz="2400" dirty="0">
              <a:latin typeface="PF Square Sans Pro Light"/>
              <a:ea typeface="Calibri" panose="020F0502020204030204" pitchFamily="34" charset="0"/>
              <a:cs typeface="Calibri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3769" dirty="0">
              <a:latin typeface="PF Square Sans Pro Light"/>
              <a:ea typeface="Calibri" panose="020F0502020204030204" pitchFamily="34" charset="0"/>
              <a:cs typeface="Calibri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3769" dirty="0">
              <a:latin typeface="PF Square Sans Pro Light"/>
              <a:ea typeface="Calibri" panose="020F0502020204030204" pitchFamily="34" charset="0"/>
              <a:cs typeface="Calibri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666" dirty="0">
              <a:solidFill>
                <a:srgbClr val="808080"/>
              </a:solidFill>
              <a:latin typeface="PF Square Sans Pro Light"/>
              <a:ea typeface="Calibri" panose="020F0502020204030204" pitchFamily="34" charset="0"/>
              <a:cs typeface="Calibri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C41AFF-266F-4B45-9CAF-A6B335360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957" y="1143000"/>
            <a:ext cx="5187043" cy="5536704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5DDE2E46-ABBF-4FA6-AFEF-F868FF59F83A}"/>
              </a:ext>
            </a:extLst>
          </p:cNvPr>
          <p:cNvSpPr txBox="1">
            <a:spLocks/>
          </p:cNvSpPr>
          <p:nvPr/>
        </p:nvSpPr>
        <p:spPr>
          <a:xfrm>
            <a:off x="982216" y="274639"/>
            <a:ext cx="10515600" cy="97619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cap="all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ПРИЗНАЧЕННЯ СТРАТЕГІЧНОГО УПРАВЛІННЯ</a:t>
            </a:r>
          </a:p>
        </p:txBody>
      </p:sp>
    </p:spTree>
    <p:extLst>
      <p:ext uri="{BB962C8B-B14F-4D97-AF65-F5344CB8AC3E}">
        <p14:creationId xmlns:p14="http://schemas.microsoft.com/office/powerpoint/2010/main" val="201982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6096000" y="103240"/>
            <a:ext cx="5982269" cy="67547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uk-UA" sz="3100" dirty="0"/>
              <a:t>Об</a:t>
            </a:r>
            <a:r>
              <a:rPr lang="ru-RU" sz="3100" dirty="0"/>
              <a:t>’</a:t>
            </a:r>
            <a:r>
              <a:rPr lang="uk-UA" sz="3100" dirty="0"/>
              <a:t>єднання громад надало  значні перспективи розвитку місцевого самоврядування. У 2020р. була утворена Петропавлівська територіальна громада шляхом об’єднання Петропавлівської селищної ради, </a:t>
            </a:r>
            <a:r>
              <a:rPr lang="uk-UA" sz="3100" dirty="0" err="1"/>
              <a:t>Лозівської</a:t>
            </a:r>
            <a:r>
              <a:rPr lang="uk-UA" sz="3100" dirty="0"/>
              <a:t> та Самарської сільських рад. До її складу увійшли </a:t>
            </a:r>
            <a:r>
              <a:rPr lang="ru-RU" sz="3100" dirty="0"/>
              <a:t>8 </a:t>
            </a:r>
            <a:r>
              <a:rPr lang="ru-RU" sz="3100" dirty="0" err="1"/>
              <a:t>населених</a:t>
            </a:r>
            <a:r>
              <a:rPr lang="ru-RU" sz="3100" dirty="0"/>
              <a:t> </a:t>
            </a:r>
            <a:r>
              <a:rPr lang="ru-RU" sz="3100" dirty="0" err="1"/>
              <a:t>пунктів</a:t>
            </a:r>
            <a:r>
              <a:rPr lang="ru-RU" sz="3100" dirty="0"/>
              <a:t>: 2 селища </a:t>
            </a:r>
            <a:r>
              <a:rPr lang="ru-RU" sz="3100" dirty="0" err="1"/>
              <a:t>міського</a:t>
            </a:r>
            <a:r>
              <a:rPr lang="ru-RU" sz="3100" dirty="0"/>
              <a:t> типу та 6 </a:t>
            </a:r>
            <a:r>
              <a:rPr lang="ru-RU" sz="3100" dirty="0" err="1"/>
              <a:t>сіл</a:t>
            </a:r>
            <a:r>
              <a:rPr lang="uk-UA" sz="3100" dirty="0"/>
              <a:t>.</a:t>
            </a:r>
          </a:p>
          <a:p>
            <a:pPr marL="0" indent="0" algn="just">
              <a:buNone/>
            </a:pPr>
            <a:endParaRPr lang="uk-UA" sz="3100" dirty="0"/>
          </a:p>
          <a:p>
            <a:pPr marL="0" indent="0" algn="just">
              <a:buNone/>
            </a:pPr>
            <a:r>
              <a:rPr lang="uk-UA" sz="3100" dirty="0"/>
              <a:t>Всіх їх об’єднує спільна та велична історія утворення і розвитку. Петропавлівка утворилась у 1775  році. Назва  «Петропавлівка» укоренилася завдяки розселенню пікінерів з Бахмутської фортеці. Вони були приписані до дерев’яної церкви святих Петра й Павла, яку возами перевезли на місце нового свого поселення. </a:t>
            </a:r>
          </a:p>
          <a:p>
            <a:pPr marL="0" indent="0" algn="just">
              <a:buNone/>
            </a:pPr>
            <a:endParaRPr lang="uk-UA" sz="3100" dirty="0"/>
          </a:p>
          <a:p>
            <a:pPr marL="0" indent="0" algn="just">
              <a:buNone/>
            </a:pPr>
            <a:r>
              <a:rPr lang="uk-UA" sz="3100" dirty="0"/>
              <a:t>Розпорядженням в.о. селищного голови №40 від 13.03.2023 року оновлено склад робочої групи та активізовано процес розробки стратегії розвитку.</a:t>
            </a:r>
            <a:r>
              <a:rPr lang="uk-UA" altLang="ru-RU" sz="3100" b="1" dirty="0"/>
              <a:t> 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1200" b="1" dirty="0"/>
              <a:t>          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12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1608F33-9D67-4FF5-994B-79142642CD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829597"/>
            <a:ext cx="5982269" cy="265102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068B1D6-B867-4E40-804E-B01C03E75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0621"/>
            <a:ext cx="5982269" cy="337738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FFAD1AD9-F7CD-4621-99CD-4316B51171B5}"/>
              </a:ext>
            </a:extLst>
          </p:cNvPr>
          <p:cNvSpPr txBox="1">
            <a:spLocks/>
          </p:cNvSpPr>
          <p:nvPr/>
        </p:nvSpPr>
        <p:spPr>
          <a:xfrm>
            <a:off x="113731" y="173506"/>
            <a:ext cx="5744083" cy="6560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cap="all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 ГРОМАДУ</a:t>
            </a:r>
          </a:p>
        </p:txBody>
      </p:sp>
    </p:spTree>
    <p:extLst>
      <p:ext uri="{BB962C8B-B14F-4D97-AF65-F5344CB8AC3E}">
        <p14:creationId xmlns:p14="http://schemas.microsoft.com/office/powerpoint/2010/main" val="3662082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6455391" y="103240"/>
            <a:ext cx="5622877" cy="685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uk-UA" altLang="ru-RU" sz="2200" dirty="0"/>
              <a:t>Об’єднана громада багата родючими землями, корисними копалинами, зокрема, покладами газу, вугілля, глини, а також туристичними та рекреаційними об’єктами регіонального значення, унікальною за мальовничістю природою.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uk-UA" altLang="ru-RU" sz="2200" dirty="0" smtClean="0"/>
              <a:t>Економічну </a:t>
            </a:r>
            <a:r>
              <a:rPr lang="uk-UA" altLang="ru-RU" sz="2200" dirty="0"/>
              <a:t>основу громади становлять 458 суб’єктів підприємницької діяльності (юридичні та фізичні особи).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uk-UA" sz="2200" dirty="0" smtClean="0"/>
              <a:t>З </a:t>
            </a:r>
            <a:r>
              <a:rPr lang="uk-UA" sz="2200" dirty="0"/>
              <a:t>2021 по 2023 (</a:t>
            </a:r>
            <a:r>
              <a:rPr lang="uk-UA" sz="2200" dirty="0" err="1"/>
              <a:t>прогнозно</a:t>
            </a:r>
            <a:r>
              <a:rPr lang="uk-UA" sz="2200" dirty="0"/>
              <a:t>) роки загальна сума доходів місцевого бюджету (сумарно по всіх населених пунктах) зросла з 45,4 до 47,9 </a:t>
            </a:r>
            <a:r>
              <a:rPr lang="uk-UA" sz="2200" dirty="0" err="1"/>
              <a:t>млн.грн</a:t>
            </a:r>
            <a:r>
              <a:rPr lang="uk-UA" sz="2200" dirty="0"/>
              <a:t>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uk-UA" altLang="ru-RU" sz="2200" dirty="0" smtClean="0"/>
              <a:t>Громада </a:t>
            </a:r>
            <a:r>
              <a:rPr lang="uk-UA" altLang="ru-RU" sz="2200" dirty="0"/>
              <a:t>знаходиться на перетині доріг міжнародного, державного, обласного, районного та місцевого значення. </a:t>
            </a:r>
            <a:r>
              <a:rPr lang="ru-RU" altLang="ru-RU" sz="2200" dirty="0"/>
              <a:t>У </a:t>
            </a:r>
            <a:r>
              <a:rPr lang="uk-UA" altLang="ru-RU" sz="2200" dirty="0"/>
              <a:t>смт. Залізничне знаходиться залізнична станція.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uk-UA" sz="2200" dirty="0" smtClean="0"/>
              <a:t>Загальна </a:t>
            </a:r>
            <a:r>
              <a:rPr lang="uk-UA" sz="2200" dirty="0"/>
              <a:t>площа території ОТГ – 225,14 км². Населення — 10 090 мешканців (станом на 01.01.2023р.).</a:t>
            </a:r>
            <a:endParaRPr lang="ru-RU" altLang="ru-RU" sz="2200" b="1" dirty="0"/>
          </a:p>
        </p:txBody>
      </p:sp>
      <p:pic>
        <p:nvPicPr>
          <p:cNvPr id="2050" name="Picture 2" descr="Районний будинок культури, Петропавловка">
            <a:extLst>
              <a:ext uri="{FF2B5EF4-FFF2-40B4-BE49-F238E27FC236}">
                <a16:creationId xmlns:a16="http://schemas.microsoft.com/office/drawing/2014/main" xmlns="" id="{6DAAB4CC-02A5-4C05-905B-35FEE0C21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286"/>
            <a:ext cx="6277970" cy="555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B3B35182-0B5E-497C-BF02-88FDDE29EFC6}"/>
              </a:ext>
            </a:extLst>
          </p:cNvPr>
          <p:cNvSpPr txBox="1">
            <a:spLocks/>
          </p:cNvSpPr>
          <p:nvPr/>
        </p:nvSpPr>
        <p:spPr>
          <a:xfrm>
            <a:off x="113731" y="173506"/>
            <a:ext cx="5744083" cy="6560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cap="all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 ГРОМАДУ</a:t>
            </a:r>
          </a:p>
        </p:txBody>
      </p:sp>
    </p:spTree>
    <p:extLst>
      <p:ext uri="{BB962C8B-B14F-4D97-AF65-F5344CB8AC3E}">
        <p14:creationId xmlns:p14="http://schemas.microsoft.com/office/powerpoint/2010/main" val="3584090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460376" y="1003300"/>
            <a:ext cx="11617894" cy="5684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uk-UA" dirty="0" smtClean="0"/>
              <a:t>       Розпорядженням </a:t>
            </a:r>
            <a:r>
              <a:rPr lang="uk-UA" dirty="0"/>
              <a:t>Голови громади </a:t>
            </a:r>
            <a:r>
              <a:rPr lang="uk-UA" b="1" dirty="0"/>
              <a:t>№177-р від 04.06.2021 року</a:t>
            </a:r>
            <a:r>
              <a:rPr lang="uk-UA" dirty="0"/>
              <a:t> (із змінами згідно Розпорядження в.о. селищного голови №40 від 13.03.2023) затверджено склад і положення про робочу групу та розпочато процес розробки стратегії розвитку.</a:t>
            </a:r>
          </a:p>
          <a:p>
            <a:pPr marL="0" indent="0" algn="just">
              <a:buNone/>
            </a:pPr>
            <a:r>
              <a:rPr lang="uk-UA" dirty="0"/>
              <a:t>Засідання Робочої групи відбувались у приміщенні Петропавлівської селищної ради.</a:t>
            </a:r>
            <a:endParaRPr lang="uk-UA" b="1" dirty="0"/>
          </a:p>
          <a:p>
            <a:pPr marL="0" indent="0" algn="just">
              <a:buNone/>
            </a:pPr>
            <a:r>
              <a:rPr lang="uk-UA" b="1" dirty="0"/>
              <a:t>30 вересня 2021 року</a:t>
            </a:r>
            <a:r>
              <a:rPr lang="uk-UA" dirty="0"/>
              <a:t> відбулось перше засідання Робочої групи, під час якого було проведено ознайомлення з методичними рекомендаціями зі стратегічного планування та огляд процесу стратегічного планування Петропавлівської громади.</a:t>
            </a:r>
          </a:p>
          <a:p>
            <a:pPr marL="0" indent="0" algn="just">
              <a:buNone/>
            </a:pPr>
            <a:r>
              <a:rPr lang="uk-UA" b="1" dirty="0" smtClean="0"/>
              <a:t>       24 </a:t>
            </a:r>
            <a:r>
              <a:rPr lang="uk-UA" b="1" dirty="0"/>
              <a:t>грудня 2021 року</a:t>
            </a:r>
            <a:r>
              <a:rPr lang="uk-UA" dirty="0"/>
              <a:t> відбулось друге засідання Робочої групи, під час якого були проведені: презентація та обговорення результатів соціально-економічного аналізу, презентація та обговорення результатів соціологічного опитування жителів та представників бізнесу Петропавлівської ТГ, формулювання та обговорення прогнозів та сценаріїв розвитку громади, формулювання стратегічного бачення Петропавлівської ТГ, вступ до </a:t>
            </a:r>
            <a:r>
              <a:rPr lang="en-US" dirty="0"/>
              <a:t>SWOT</a:t>
            </a:r>
            <a:r>
              <a:rPr lang="ru-RU" dirty="0"/>
              <a:t>-</a:t>
            </a:r>
            <a:r>
              <a:rPr lang="ru-RU" dirty="0" err="1"/>
              <a:t>аналізу</a:t>
            </a:r>
            <a:r>
              <a:rPr lang="uk-UA" dirty="0"/>
              <a:t>. </a:t>
            </a:r>
          </a:p>
          <a:p>
            <a:pPr marL="0" indent="0" algn="just">
              <a:buNone/>
            </a:pPr>
            <a:r>
              <a:rPr lang="uk-UA" dirty="0" smtClean="0"/>
              <a:t>       Наступна </a:t>
            </a:r>
            <a:r>
              <a:rPr lang="uk-UA" dirty="0"/>
              <a:t>робота з розробки Стратегії розвитку, обговорення та затвердження окремих положень Стратегії через військовий стан, що був оголошений внаслідок військової агресії </a:t>
            </a:r>
            <a:r>
              <a:rPr lang="uk-UA" dirty="0" err="1"/>
              <a:t>рф</a:t>
            </a:r>
            <a:r>
              <a:rPr lang="uk-UA" dirty="0"/>
              <a:t> проти України, відбувалась засобами зв’язку.</a:t>
            </a:r>
          </a:p>
          <a:p>
            <a:pPr marL="0" indent="0" algn="just">
              <a:buNone/>
            </a:pPr>
            <a:r>
              <a:rPr lang="uk-UA" dirty="0" smtClean="0"/>
              <a:t>       До </a:t>
            </a:r>
            <a:r>
              <a:rPr lang="uk-UA" dirty="0"/>
              <a:t>затвердження на сесії Петропавлівської селищної ради </a:t>
            </a:r>
            <a:r>
              <a:rPr lang="uk-UA" dirty="0" err="1"/>
              <a:t>проєкт</a:t>
            </a:r>
            <a:r>
              <a:rPr lang="uk-UA" dirty="0"/>
              <a:t> Стратегії представлений на сайті громади для громадського обговорення.</a:t>
            </a:r>
            <a:endParaRPr lang="uk-UA" sz="3100" dirty="0"/>
          </a:p>
          <a:p>
            <a:pPr marL="0" indent="0" algn="just">
              <a:buNone/>
            </a:pPr>
            <a:endParaRPr lang="ru-RU" altLang="ru-RU" sz="1200" b="1" dirty="0"/>
          </a:p>
        </p:txBody>
      </p:sp>
      <p:sp>
        <p:nvSpPr>
          <p:cNvPr id="3" name="Google Shape;78;p17">
            <a:extLst>
              <a:ext uri="{FF2B5EF4-FFF2-40B4-BE49-F238E27FC236}">
                <a16:creationId xmlns:a16="http://schemas.microsoft.com/office/drawing/2014/main" xmlns="" id="{625DE7BB-EF66-49F9-9C93-9C7A2F8D36DA}"/>
              </a:ext>
            </a:extLst>
          </p:cNvPr>
          <p:cNvSpPr txBox="1"/>
          <p:nvPr/>
        </p:nvSpPr>
        <p:spPr>
          <a:xfrm>
            <a:off x="1193800" y="118677"/>
            <a:ext cx="104648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cap="all" dirty="0">
                <a:solidFill>
                  <a:srgbClr val="0070C0"/>
                </a:solidFill>
              </a:rPr>
              <a:t>Процес розробки стратегії розвитку</a:t>
            </a:r>
            <a:r>
              <a:rPr lang="ru" sz="3600" b="1" cap="all" dirty="0">
                <a:solidFill>
                  <a:srgbClr val="0070C0"/>
                </a:solidFill>
              </a:rPr>
              <a:t> громади</a:t>
            </a:r>
            <a:endParaRPr sz="3600" b="1" cap="al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2428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1185</Words>
  <Application>Microsoft Office PowerPoint</Application>
  <PresentationFormat>Широкоэкранный</PresentationFormat>
  <Paragraphs>106</Paragraphs>
  <Slides>18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PF Square Sans Pro Light</vt:lpstr>
      <vt:lpstr>Times New Roman</vt:lpstr>
      <vt:lpstr>Wingdings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Чи вірять мешканці в реалізацію завдань та позитивні зміни в громаді</vt:lpstr>
      <vt:lpstr>Стратегічне бачення.  Петропавлівська територіальна громада</vt:lpstr>
      <vt:lpstr>СТРУКТУРА ЦІЛЕЙ ТА ЗАВДАНЬ СТРАТЕГІЇ (3-9-41)</vt:lpstr>
      <vt:lpstr>ЕКОНОМІЧНА ЦІЛЬ СКЛАДАЄТЬСЯ ІЗ ЗАВДАНЬ:</vt:lpstr>
      <vt:lpstr>ЦІЛЬ З РОЗВИТКУ ЛЮДИНИ ПРЕДСТАВЛЕНА ЗАВДАННЯМИ:</vt:lpstr>
      <vt:lpstr>СОЦІАЛЬНА ЦІЛЬ МАЄ ЗАВДАННЯ:</vt:lpstr>
      <vt:lpstr>ПЛАН РЕАЛІЗАЦІЇ СТРАТЕГІЇ  ПЕТРОПАВЛІВСЬКОЇ  ТЕРИТОРОІАЛЬНОЇ  ГРОМАДИ НА 2024-2026р.р.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Соціально-економічний аналіз  Червоногригорівської об’єднаної територіальної громади</dc:title>
  <dc:creator>user</dc:creator>
  <cp:lastModifiedBy>Администратор</cp:lastModifiedBy>
  <cp:revision>142</cp:revision>
  <dcterms:created xsi:type="dcterms:W3CDTF">2018-05-31T07:27:59Z</dcterms:created>
  <dcterms:modified xsi:type="dcterms:W3CDTF">2024-01-11T09:13:55Z</dcterms:modified>
</cp:coreProperties>
</file>